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9"/>
  </p:notesMasterIdLst>
  <p:sldIdLst>
    <p:sldId id="256" r:id="rId4"/>
    <p:sldId id="260" r:id="rId5"/>
    <p:sldId id="263" r:id="rId6"/>
    <p:sldId id="262"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8000" autoAdjust="0"/>
  </p:normalViewPr>
  <p:slideViewPr>
    <p:cSldViewPr snapToGrid="0">
      <p:cViewPr varScale="1">
        <p:scale>
          <a:sx n="71" d="100"/>
          <a:sy n="71" d="100"/>
        </p:scale>
        <p:origin x="495" y="3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2413-8BEC-453F-AB7D-43D0F999C75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490E-4853-45C9-9C51-2458EDBEEBAD}" type="slidenum">
              <a:rPr lang="en-US" smtClean="0"/>
              <a:t>‹#›</a:t>
            </a:fld>
            <a:endParaRPr lang="en-US"/>
          </a:p>
        </p:txBody>
      </p:sp>
    </p:spTree>
    <p:extLst>
      <p:ext uri="{BB962C8B-B14F-4D97-AF65-F5344CB8AC3E}">
        <p14:creationId xmlns:p14="http://schemas.microsoft.com/office/powerpoint/2010/main" val="31452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ways to protect your sheep.</a:t>
            </a:r>
          </a:p>
          <a:p>
            <a:r>
              <a:rPr lang="en-US" dirty="0"/>
              <a:t>For</a:t>
            </a:r>
            <a:r>
              <a:rPr lang="en-US" baseline="0" dirty="0"/>
              <a:t> more biosecurity resources, visit www.cfsph.iastate.edu/biosecurity</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1</a:t>
            </a:fld>
            <a:endParaRPr lang="en-US"/>
          </a:p>
        </p:txBody>
      </p:sp>
    </p:spTree>
    <p:extLst>
      <p:ext uri="{BB962C8B-B14F-4D97-AF65-F5344CB8AC3E}">
        <p14:creationId xmlns:p14="http://schemas.microsoft.com/office/powerpoint/2010/main" val="24924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and foreign animal diseases harm animal health and are costly. </a:t>
            </a:r>
            <a:r>
              <a:rPr lang="en-US" baseline="0" dirty="0" smtClean="0"/>
              <a:t>FMD, or Foot and Mouth Disease, </a:t>
            </a:r>
            <a:r>
              <a:rPr lang="en-US" baseline="0" dirty="0" err="1" smtClean="0"/>
              <a:t>footrot</a:t>
            </a:r>
            <a:r>
              <a:rPr lang="en-US" baseline="0" dirty="0" smtClean="0"/>
              <a:t>, and pneumonia cause decreased growth, decreased wool and milk production. If the U.S. were to have an outbreak of Foot and Mouth Disease, or FMD, a foreign animal disease, not only would it kill lambs but it </a:t>
            </a:r>
            <a:r>
              <a:rPr lang="en-US" baseline="0" dirty="0"/>
              <a:t>would </a:t>
            </a:r>
            <a:r>
              <a:rPr lang="en-US" baseline="0" dirty="0" smtClean="0"/>
              <a:t>also put </a:t>
            </a:r>
            <a:r>
              <a:rPr lang="en-US" baseline="0" dirty="0"/>
              <a:t>$26.1 million in lamb exports and $2.6 million in wool exports at risk. </a:t>
            </a:r>
            <a:r>
              <a:rPr lang="en-US" baseline="0" dirty="0" smtClean="0"/>
              <a:t>Pneumonia, a more common disease, causes </a:t>
            </a:r>
            <a:r>
              <a:rPr lang="en-US" baseline="0" dirty="0"/>
              <a:t>5% of death </a:t>
            </a:r>
            <a:r>
              <a:rPr lang="en-US" baseline="0" dirty="0" smtClean="0"/>
              <a:t>losses </a:t>
            </a:r>
            <a:r>
              <a:rPr lang="en-US" baseline="0" dirty="0"/>
              <a:t>in </a:t>
            </a:r>
            <a:r>
              <a:rPr lang="en-US" baseline="0" dirty="0" smtClean="0"/>
              <a:t>sheep and 9% of non-predatory death losses in lambs.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2</a:t>
            </a:fld>
            <a:endParaRPr lang="en-US"/>
          </a:p>
        </p:txBody>
      </p:sp>
    </p:spTree>
    <p:extLst>
      <p:ext uri="{BB962C8B-B14F-4D97-AF65-F5344CB8AC3E}">
        <p14:creationId xmlns:p14="http://schemas.microsoft.com/office/powerpoint/2010/main" val="381156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FMD, </a:t>
            </a:r>
            <a:r>
              <a:rPr lang="en-US" dirty="0" err="1" smtClean="0"/>
              <a:t>footrot</a:t>
            </a:r>
            <a:r>
              <a:rPr lang="en-US" dirty="0"/>
              <a:t>, </a:t>
            </a:r>
            <a:r>
              <a:rPr lang="en-US" dirty="0" smtClean="0"/>
              <a:t>pneumonia</a:t>
            </a:r>
            <a:r>
              <a:rPr lang="en-US" dirty="0"/>
              <a:t>, and many </a:t>
            </a:r>
            <a:r>
              <a:rPr lang="en-US" dirty="0" smtClean="0"/>
              <a:t>others diseases,</a:t>
            </a:r>
            <a:r>
              <a:rPr lang="en-US" baseline="0" dirty="0" smtClean="0"/>
              <a:t> </a:t>
            </a:r>
            <a:r>
              <a:rPr lang="en-US" baseline="0" dirty="0"/>
              <a:t>are spread by adding new or replacement animals to a </a:t>
            </a:r>
            <a:r>
              <a:rPr lang="en-US" baseline="0" dirty="0" smtClean="0"/>
              <a:t>flock, </a:t>
            </a:r>
            <a:r>
              <a:rPr lang="en-US" baseline="0" dirty="0"/>
              <a:t>contaminated vehicles, animal transport, equipment, </a:t>
            </a:r>
            <a:r>
              <a:rPr lang="en-US" baseline="0" dirty="0" smtClean="0"/>
              <a:t>clothing, footwear </a:t>
            </a:r>
            <a:r>
              <a:rPr lang="en-US" baseline="0" dirty="0"/>
              <a:t>and hands that contact animals.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3</a:t>
            </a:fld>
            <a:endParaRPr lang="en-US"/>
          </a:p>
        </p:txBody>
      </p:sp>
    </p:spTree>
    <p:extLst>
      <p:ext uri="{BB962C8B-B14F-4D97-AF65-F5344CB8AC3E}">
        <p14:creationId xmlns:p14="http://schemas.microsoft.com/office/powerpoint/2010/main" val="38695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steps today to keep diseases out</a:t>
            </a:r>
            <a:r>
              <a:rPr lang="en-US" baseline="0" dirty="0"/>
              <a:t> and protect your </a:t>
            </a:r>
            <a:r>
              <a:rPr lang="en-US" baseline="0" dirty="0" smtClean="0"/>
              <a:t>flock </a:t>
            </a:r>
            <a:r>
              <a:rPr lang="en-US" baseline="0" dirty="0"/>
              <a:t>by having a biosecurity plan in place and enforcing it, separate new animals and sick animals from the home </a:t>
            </a:r>
            <a:r>
              <a:rPr lang="en-US" baseline="0" dirty="0" smtClean="0"/>
              <a:t>flock, </a:t>
            </a:r>
            <a:r>
              <a:rPr lang="en-US" baseline="0" dirty="0"/>
              <a:t>limit people access to your animals to only those with clean clothing, footwear and hands. Also, make sure animal pens are kept clean as well as equipment and vehicles used with animals or in their areas. For more information on biosecurity, visit www.cfsph.iastate.edu.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4</a:t>
            </a:fld>
            <a:endParaRPr lang="en-US"/>
          </a:p>
        </p:txBody>
      </p:sp>
    </p:spTree>
    <p:extLst>
      <p:ext uri="{BB962C8B-B14F-4D97-AF65-F5344CB8AC3E}">
        <p14:creationId xmlns:p14="http://schemas.microsoft.com/office/powerpoint/2010/main" val="1016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Development of this material was made possible through a grant provided to the Center for Food Security and Public Health at Iowa State University, College of Veterinary Medicine from the U.S. Department of Agriculture (USDA) Animal and Plant Health Inspection Service through the National Animal Disease Preparedness and Response Program (NADPRP). Iowa State University is an equal opportunity provider. For the full non-discrimination statement or accommodation inquiries, go to </a:t>
            </a:r>
            <a:r>
              <a:rPr lang="en-US" b="0" i="0" u="sng" dirty="0">
                <a:solidFill>
                  <a:srgbClr val="6888C9"/>
                </a:solidFill>
                <a:effectLst/>
                <a:latin typeface="Calibri" panose="020F0502020204030204" pitchFamily="34" charset="0"/>
                <a:hlinkClick r:id="rId3" tooltip="http://www.extension.iastate.edu/diversity/ext"/>
              </a:rPr>
              <a:t>www.extension.iastate.edu/diversity/ext</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C490E-4853-45C9-9C51-2458EDBEE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979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7355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51312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8175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64079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91740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 Sub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11582400" cy="4572000"/>
          </a:xfrm>
        </p:spPr>
        <p:txBody>
          <a:bodyPr/>
          <a:lstStyle>
            <a:lvl1pPr marL="0" indent="0" algn="l">
              <a:buNone/>
              <a:defRPr>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Placeholder 3"/>
          <p:cNvSpPr>
            <a:spLocks noGrp="1"/>
          </p:cNvSpPr>
          <p:nvPr>
            <p:ph type="title"/>
          </p:nvPr>
        </p:nvSpPr>
        <p:spPr>
          <a:xfrm>
            <a:off x="304800" y="274638"/>
            <a:ext cx="11582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1772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07D87-5379-5A4A-A541-3FDE891B2B26}"/>
              </a:ext>
            </a:extLst>
          </p:cNvPr>
          <p:cNvSpPr txBox="1"/>
          <p:nvPr userDrawn="1"/>
        </p:nvSpPr>
        <p:spPr>
          <a:xfrm>
            <a:off x="1066800" y="976953"/>
            <a:ext cx="100584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41313"/>
                </a:solidFill>
                <a:effectLst/>
                <a:uLnTx/>
                <a:uFillTx/>
                <a:latin typeface="Arial Black" panose="020B0A04020102020204" pitchFamily="34" charset="0"/>
                <a:ea typeface="+mn-ea"/>
                <a:cs typeface="Arial" panose="020B0604020202020204" pitchFamily="34" charset="0"/>
              </a:rPr>
              <a:t>Risk Management Education for Farmers With On-Farm Visitors</a:t>
            </a:r>
          </a:p>
        </p:txBody>
      </p:sp>
      <p:sp>
        <p:nvSpPr>
          <p:cNvPr id="5" name="TextBox 4">
            <a:extLst>
              <a:ext uri="{FF2B5EF4-FFF2-40B4-BE49-F238E27FC236}">
                <a16:creationId xmlns:a16="http://schemas.microsoft.com/office/drawing/2014/main" id="{C0AFA448-D094-4545-8969-4935AE5F6E50}"/>
              </a:ext>
            </a:extLst>
          </p:cNvPr>
          <p:cNvSpPr txBox="1"/>
          <p:nvPr userDrawn="1"/>
        </p:nvSpPr>
        <p:spPr>
          <a:xfrm>
            <a:off x="2286000" y="3962400"/>
            <a:ext cx="762000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Title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Company/Department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41313"/>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CF475FF-6C5A-CB49-9E88-3D4D2B119D75}"/>
              </a:ext>
            </a:extLst>
          </p:cNvPr>
          <p:cNvSpPr txBox="1"/>
          <p:nvPr userDrawn="1"/>
        </p:nvSpPr>
        <p:spPr>
          <a:xfrm>
            <a:off x="6913757" y="386947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41313"/>
              </a:solidFill>
              <a:effectLst/>
              <a:uLnTx/>
              <a:uFillTx/>
              <a:latin typeface="Arial" panose="020B0604020202020204"/>
              <a:ea typeface="+mn-ea"/>
              <a:cs typeface="+mn-cs"/>
            </a:endParaRPr>
          </a:p>
        </p:txBody>
      </p:sp>
      <p:sp>
        <p:nvSpPr>
          <p:cNvPr id="10" name="Text Placeholder 9"/>
          <p:cNvSpPr>
            <a:spLocks noGrp="1"/>
          </p:cNvSpPr>
          <p:nvPr>
            <p:ph type="body" sz="quarter" idx="10" hasCustomPrompt="1"/>
          </p:nvPr>
        </p:nvSpPr>
        <p:spPr>
          <a:xfrm>
            <a:off x="1524000" y="2209800"/>
            <a:ext cx="9601200" cy="1371600"/>
          </a:xfrm>
        </p:spPr>
        <p:txBody>
          <a:bodyPr anchor="ctr">
            <a:normAutofit/>
          </a:bodyPr>
          <a:lstStyle>
            <a:lvl1pPr marL="0" indent="0" algn="ctr">
              <a:buNone/>
              <a:defRPr sz="3600" baseline="0">
                <a:solidFill>
                  <a:srgbClr val="CE1126"/>
                </a:solidFill>
              </a:defRPr>
            </a:lvl1pPr>
          </a:lstStyle>
          <a:p>
            <a:pPr lvl="0"/>
            <a:r>
              <a:rPr lang="en-US" dirty="0"/>
              <a:t>Insert Presentation Title</a:t>
            </a:r>
          </a:p>
        </p:txBody>
      </p:sp>
    </p:spTree>
    <p:extLst>
      <p:ext uri="{BB962C8B-B14F-4D97-AF65-F5344CB8AC3E}">
        <p14:creationId xmlns:p14="http://schemas.microsoft.com/office/powerpoint/2010/main" val="148004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11582400" cy="4495800"/>
          </a:xfrm>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274638"/>
            <a:ext cx="11582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4935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524000"/>
            <a:ext cx="5486400" cy="4495800"/>
          </a:xfrm>
        </p:spPr>
        <p:txBody>
          <a:bodyPr/>
          <a:lstStyle>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791200" cy="4495800"/>
          </a:xfrm>
        </p:spPr>
        <p:txBody>
          <a:bodyPr/>
          <a:lstStyle>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3"/>
          <p:cNvSpPr>
            <a:spLocks noGrp="1"/>
          </p:cNvSpPr>
          <p:nvPr>
            <p:ph type="title"/>
          </p:nvPr>
        </p:nvSpPr>
        <p:spPr>
          <a:xfrm>
            <a:off x="304800" y="274638"/>
            <a:ext cx="11582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0518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417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7" y="1524001"/>
            <a:ext cx="6704013" cy="4495799"/>
          </a:xfrm>
        </p:spPr>
        <p:txBody>
          <a:bodyPr/>
          <a:lstStyle>
            <a:lvl1pPr>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524000"/>
            <a:ext cx="4467225" cy="4495800"/>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Title Placeholder 3"/>
          <p:cNvSpPr>
            <a:spLocks noGrp="1"/>
          </p:cNvSpPr>
          <p:nvPr>
            <p:ph type="title"/>
          </p:nvPr>
        </p:nvSpPr>
        <p:spPr>
          <a:xfrm>
            <a:off x="304800" y="274638"/>
            <a:ext cx="11582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55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819447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524001"/>
            <a:ext cx="6705600" cy="44957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5" name="Text Placeholder 3"/>
          <p:cNvSpPr>
            <a:spLocks noGrp="1"/>
          </p:cNvSpPr>
          <p:nvPr>
            <p:ph type="body" sz="half" idx="2"/>
          </p:nvPr>
        </p:nvSpPr>
        <p:spPr>
          <a:xfrm>
            <a:off x="304801" y="1524000"/>
            <a:ext cx="4467225" cy="4495800"/>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Title Placeholder 3"/>
          <p:cNvSpPr>
            <a:spLocks noGrp="1"/>
          </p:cNvSpPr>
          <p:nvPr>
            <p:ph type="title"/>
          </p:nvPr>
        </p:nvSpPr>
        <p:spPr>
          <a:xfrm>
            <a:off x="304800" y="274638"/>
            <a:ext cx="11582400" cy="11731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6627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21054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51436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Full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564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2888" r="8758"/>
          <a:stretch/>
        </p:blipFill>
        <p:spPr>
          <a:xfrm>
            <a:off x="0" y="5684422"/>
            <a:ext cx="12192000" cy="11735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161" y="5463104"/>
            <a:ext cx="2106278" cy="1185618"/>
          </a:xfrm>
          <a:prstGeom prst="rect">
            <a:avLst/>
          </a:prstGeom>
        </p:spPr>
      </p:pic>
    </p:spTree>
    <p:extLst>
      <p:ext uri="{BB962C8B-B14F-4D97-AF65-F5344CB8AC3E}">
        <p14:creationId xmlns:p14="http://schemas.microsoft.com/office/powerpoint/2010/main" val="255948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189520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642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74005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0868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023844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9918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2137592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80008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444057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071457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668961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6753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93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236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0604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27344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73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9652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60789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0"/>
            <a:ext cx="115824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itle Placeholder 3"/>
          <p:cNvSpPr>
            <a:spLocks noGrp="1"/>
          </p:cNvSpPr>
          <p:nvPr>
            <p:ph type="title"/>
          </p:nvPr>
        </p:nvSpPr>
        <p:spPr>
          <a:xfrm>
            <a:off x="304800" y="274638"/>
            <a:ext cx="11582400" cy="1143000"/>
          </a:xfrm>
          <a:prstGeom prst="rect">
            <a:avLst/>
          </a:prstGeom>
        </p:spPr>
        <p:txBody>
          <a:bodyPr vert="horz" lIns="91440" tIns="45720" rIns="91440" bIns="45720" rtlCol="0" anchor="ctr">
            <a:noAutofit/>
          </a:bodyPr>
          <a:lstStyle/>
          <a:p>
            <a:r>
              <a:rPr lang="en-US" dirty="0"/>
              <a:t>Click to edit Master title style</a:t>
            </a:r>
          </a:p>
        </p:txBody>
      </p:sp>
      <p:pic>
        <p:nvPicPr>
          <p:cNvPr id="6" name="Picture 5">
            <a:extLst>
              <a:ext uri="{FF2B5EF4-FFF2-40B4-BE49-F238E27FC236}">
                <a16:creationId xmlns:a16="http://schemas.microsoft.com/office/drawing/2014/main" id="{9BE8AAC9-7C07-EB4A-A98D-B40C09A4B0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61100"/>
            <a:ext cx="12192000" cy="596900"/>
          </a:xfrm>
          <a:prstGeom prst="rect">
            <a:avLst/>
          </a:prstGeom>
        </p:spPr>
      </p:pic>
    </p:spTree>
    <p:extLst>
      <p:ext uri="{BB962C8B-B14F-4D97-AF65-F5344CB8AC3E}">
        <p14:creationId xmlns:p14="http://schemas.microsoft.com/office/powerpoint/2010/main" val="1860057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40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3822417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PROTECT YOUR SHEEP</a:t>
            </a:r>
            <a:endParaRPr lang="en-US" dirty="0"/>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www.cfsph.iastate.edu/biosecurity</a:t>
            </a:r>
            <a:endParaRPr lang="en-US" dirty="0"/>
          </a:p>
        </p:txBody>
      </p:sp>
    </p:spTree>
    <p:extLst>
      <p:ext uri="{BB962C8B-B14F-4D97-AF65-F5344CB8AC3E}">
        <p14:creationId xmlns:p14="http://schemas.microsoft.com/office/powerpoint/2010/main" val="139417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Harm Animal Health</a:t>
            </a:r>
          </a:p>
        </p:txBody>
      </p:sp>
      <p:sp>
        <p:nvSpPr>
          <p:cNvPr id="3" name="Text Placeholder 2"/>
          <p:cNvSpPr>
            <a:spLocks noGrp="1"/>
          </p:cNvSpPr>
          <p:nvPr>
            <p:ph type="body" sz="quarter" idx="10"/>
          </p:nvPr>
        </p:nvSpPr>
        <p:spPr/>
        <p:txBody>
          <a:bodyPr/>
          <a:lstStyle/>
          <a:p>
            <a:r>
              <a:rPr lang="en-US" dirty="0"/>
              <a:t>Diseases are Costly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852053" y="1326463"/>
            <a:ext cx="10487894" cy="4205073"/>
          </a:xfrm>
        </p:spPr>
      </p:pic>
    </p:spTree>
    <p:extLst>
      <p:ext uri="{BB962C8B-B14F-4D97-AF65-F5344CB8AC3E}">
        <p14:creationId xmlns:p14="http://schemas.microsoft.com/office/powerpoint/2010/main" val="34208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are Spread By…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3151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Take Steps Today to Keep Diseases Out!</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
        <p:nvSpPr>
          <p:cNvPr id="4" name="Text Placeholder 3"/>
          <p:cNvSpPr>
            <a:spLocks noGrp="1"/>
          </p:cNvSpPr>
          <p:nvPr>
            <p:ph type="body" sz="quarter" idx="10"/>
          </p:nvPr>
        </p:nvSpPr>
        <p:spPr/>
        <p:txBody>
          <a:bodyPr/>
          <a:lstStyle/>
          <a:p>
            <a:r>
              <a:rPr lang="en-US" b="1" dirty="0"/>
              <a:t>Protect Your </a:t>
            </a:r>
            <a:r>
              <a:rPr lang="en-US" b="1" dirty="0" smtClean="0"/>
              <a:t>Flock</a:t>
            </a:r>
            <a:endParaRPr lang="en-US" b="1" dirty="0"/>
          </a:p>
        </p:txBody>
      </p:sp>
    </p:spTree>
    <p:extLst>
      <p:ext uri="{BB962C8B-B14F-4D97-AF65-F5344CB8AC3E}">
        <p14:creationId xmlns:p14="http://schemas.microsoft.com/office/powerpoint/2010/main" val="196875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E65E-EA0B-4C88-9C9A-BAB304F4A371}"/>
              </a:ext>
            </a:extLst>
          </p:cNvPr>
          <p:cNvSpPr>
            <a:spLocks noGrp="1"/>
          </p:cNvSpPr>
          <p:nvPr>
            <p:ph type="title"/>
          </p:nvPr>
        </p:nvSpPr>
        <p:spPr/>
        <p:txBody>
          <a:bodyPr/>
          <a:lstStyle/>
          <a:p>
            <a:pPr algn="ctr"/>
            <a:r>
              <a:rPr lang="en-US" dirty="0"/>
              <a:t>Acknowledgements </a:t>
            </a:r>
          </a:p>
        </p:txBody>
      </p:sp>
      <p:sp>
        <p:nvSpPr>
          <p:cNvPr id="5" name="Content Placeholder 4"/>
          <p:cNvSpPr>
            <a:spLocks noGrp="1"/>
          </p:cNvSpPr>
          <p:nvPr>
            <p:ph idx="1"/>
          </p:nvPr>
        </p:nvSpPr>
        <p:spPr/>
        <p:txBody>
          <a:bodyPr/>
          <a:lstStyle/>
          <a:p>
            <a:pPr marL="0" indent="0" algn="ctr">
              <a:buNone/>
            </a:pPr>
            <a:r>
              <a:rPr lang="en-US" dirty="0">
                <a:latin typeface="Calibri" panose="020F0502020204030204" pitchFamily="34" charset="0"/>
              </a:rPr>
              <a:t>Development of this material was made possible through a grant provided to the </a:t>
            </a:r>
            <a:r>
              <a:rPr lang="en-US" dirty="0" smtClean="0">
                <a:latin typeface="Calibri" panose="020F0502020204030204" pitchFamily="34" charset="0"/>
              </a:rPr>
              <a:t>CFSPH, ISU, CVM </a:t>
            </a:r>
            <a:r>
              <a:rPr lang="en-US" dirty="0">
                <a:latin typeface="Calibri" panose="020F0502020204030204" pitchFamily="34" charset="0"/>
              </a:rPr>
              <a:t>from the USDA Animal and Plant Health Inspection Service through the NADPRP. </a:t>
            </a:r>
            <a:r>
              <a:rPr lang="en-US" dirty="0" smtClean="0">
                <a:latin typeface="Calibri" panose="020F0502020204030204" pitchFamily="34" charset="0"/>
              </a:rPr>
              <a:t>ISU </a:t>
            </a:r>
            <a:r>
              <a:rPr lang="en-US" dirty="0">
                <a:latin typeface="Calibri" panose="020F0502020204030204" pitchFamily="34" charset="0"/>
              </a:rPr>
              <a:t>is an equal opportunity provider. For the full non-discrimination statement or accommodation inquiries, go to </a:t>
            </a:r>
            <a:r>
              <a:rPr lang="en-US" u="sng" dirty="0">
                <a:solidFill>
                  <a:srgbClr val="6888C9"/>
                </a:solidFill>
                <a:latin typeface="Calibri" panose="020F0502020204030204" pitchFamily="34" charset="0"/>
                <a:hlinkClick r:id="rId3" tooltip="http://www.extension.iastate.edu/diversity/ext"/>
              </a:rPr>
              <a:t>www.extension.iastate.edu/diversity/ext</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2698949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SUEO Colors">
      <a:dk1>
        <a:srgbClr val="141313"/>
      </a:dk1>
      <a:lt1>
        <a:srgbClr val="FFFFFE"/>
      </a:lt1>
      <a:dk2>
        <a:srgbClr val="DC002A"/>
      </a:dk2>
      <a:lt2>
        <a:srgbClr val="F1AA48"/>
      </a:lt2>
      <a:accent1>
        <a:srgbClr val="C6C99D"/>
      </a:accent1>
      <a:accent2>
        <a:srgbClr val="88955B"/>
      </a:accent2>
      <a:accent3>
        <a:srgbClr val="5C7A8A"/>
      </a:accent3>
      <a:accent4>
        <a:srgbClr val="490F14"/>
      </a:accent4>
      <a:accent5>
        <a:srgbClr val="F3D06D"/>
      </a:accent5>
      <a:accent6>
        <a:srgbClr val="8A847C"/>
      </a:accent6>
      <a:hlink>
        <a:srgbClr val="DC002A"/>
      </a:hlink>
      <a:folHlink>
        <a:srgbClr val="6C03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410</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Arial Black</vt:lpstr>
      <vt:lpstr>Calibri</vt:lpstr>
      <vt:lpstr>Verdana</vt:lpstr>
      <vt:lpstr>Office Theme</vt:lpstr>
      <vt:lpstr>1_Office Theme</vt:lpstr>
      <vt:lpstr>2_Office Theme</vt:lpstr>
      <vt:lpstr>PROTECT YOUR SHEEP</vt:lpstr>
      <vt:lpstr>Diseases Harm Animal Health</vt:lpstr>
      <vt:lpstr>Diseases are Spread By…</vt:lpstr>
      <vt:lpstr>Take Steps Today to Keep Diseases Out!</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Sheep</dc:title>
  <dc:creator>Center for Food Security and Public Health at Iowa State University, College of Veterinary Medicine</dc:creator>
  <cp:lastModifiedBy>Bickett-Weddle, Danelle A [CFSPH]</cp:lastModifiedBy>
  <cp:revision>29</cp:revision>
  <dcterms:created xsi:type="dcterms:W3CDTF">2020-08-19T15:48:11Z</dcterms:created>
  <dcterms:modified xsi:type="dcterms:W3CDTF">2021-05-22T04:32:50Z</dcterms:modified>
</cp:coreProperties>
</file>