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7"/>
  </p:notesMasterIdLst>
  <p:sldIdLst>
    <p:sldId id="256" r:id="rId2"/>
    <p:sldId id="260" r:id="rId3"/>
    <p:sldId id="263" r:id="rId4"/>
    <p:sldId id="262"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7" autoAdjust="0"/>
    <p:restoredTop sz="68000" autoAdjust="0"/>
  </p:normalViewPr>
  <p:slideViewPr>
    <p:cSldViewPr snapToGrid="0">
      <p:cViewPr varScale="1">
        <p:scale>
          <a:sx n="71" d="100"/>
          <a:sy n="71" d="100"/>
        </p:scale>
        <p:origin x="498" y="3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2413-8BEC-453F-AB7D-43D0F999C753}"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490E-4853-45C9-9C51-2458EDBEEBAD}" type="slidenum">
              <a:rPr lang="en-US" smtClean="0"/>
              <a:t>‹#›</a:t>
            </a:fld>
            <a:endParaRPr lang="en-US"/>
          </a:p>
        </p:txBody>
      </p:sp>
    </p:spTree>
    <p:extLst>
      <p:ext uri="{BB962C8B-B14F-4D97-AF65-F5344CB8AC3E}">
        <p14:creationId xmlns:p14="http://schemas.microsoft.com/office/powerpoint/2010/main" val="314520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about ways to protect your poultry.</a:t>
            </a:r>
          </a:p>
          <a:p>
            <a:r>
              <a:rPr lang="en-US" dirty="0"/>
              <a:t>For</a:t>
            </a:r>
            <a:r>
              <a:rPr lang="en-US" baseline="0" dirty="0"/>
              <a:t> more biosecurity resources, visit www.cfsph.iastate.edu/biosecurity</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1</a:t>
            </a:fld>
            <a:endParaRPr lang="en-US"/>
          </a:p>
        </p:txBody>
      </p:sp>
    </p:spTree>
    <p:extLst>
      <p:ext uri="{BB962C8B-B14F-4D97-AF65-F5344CB8AC3E}">
        <p14:creationId xmlns:p14="http://schemas.microsoft.com/office/powerpoint/2010/main" val="24924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and foreign animal diseases harm animal health and are costly. </a:t>
            </a:r>
            <a:r>
              <a:rPr lang="en-US" baseline="0" dirty="0" smtClean="0"/>
              <a:t>Avian Influenza, or AI, Fowl Cholera, Mycoplasma species, and Infectious Laryngotracheitis, or ILT, cause </a:t>
            </a:r>
            <a:r>
              <a:rPr lang="en-US" baseline="0" dirty="0"/>
              <a:t>death loss, decreased egg production, and slowed growth</a:t>
            </a:r>
            <a:r>
              <a:rPr lang="en-US" baseline="0" dirty="0" smtClean="0"/>
              <a:t>. In the 2014-15 Highly Pathogenic Avian Influenza (HPAI) outbreak, a foreign animal disease that killed millions of poultry, cost </a:t>
            </a:r>
            <a:r>
              <a:rPr lang="en-US" baseline="0" dirty="0"/>
              <a:t>$879 million to control and had a $3.3 billion U.S. economic impact. Infectious Laryngotracheitis, </a:t>
            </a:r>
            <a:r>
              <a:rPr lang="en-US" baseline="0" dirty="0" smtClean="0"/>
              <a:t>a common disease, costs </a:t>
            </a:r>
            <a:r>
              <a:rPr lang="en-US" baseline="0" dirty="0"/>
              <a:t>the industry millions of dollars per year.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2</a:t>
            </a:fld>
            <a:endParaRPr lang="en-US"/>
          </a:p>
        </p:txBody>
      </p:sp>
    </p:spTree>
    <p:extLst>
      <p:ext uri="{BB962C8B-B14F-4D97-AF65-F5344CB8AC3E}">
        <p14:creationId xmlns:p14="http://schemas.microsoft.com/office/powerpoint/2010/main" val="381156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a:t>
            </a:r>
            <a:r>
              <a:rPr lang="en-US" dirty="0" smtClean="0"/>
              <a:t>Fowl </a:t>
            </a:r>
            <a:r>
              <a:rPr lang="en-US" dirty="0"/>
              <a:t>Cholera, ILT, and many others,</a:t>
            </a:r>
            <a:r>
              <a:rPr lang="en-US" baseline="0" dirty="0"/>
              <a:t> are spread by new or replacement birds, wild birds, rodents, or </a:t>
            </a:r>
            <a:r>
              <a:rPr lang="en-US" baseline="0" dirty="0" smtClean="0"/>
              <a:t>insects. </a:t>
            </a:r>
            <a:r>
              <a:rPr lang="en-US" baseline="0" dirty="0"/>
              <a:t>Poultry diseases are also spread </a:t>
            </a:r>
            <a:r>
              <a:rPr lang="en-US" baseline="0" dirty="0" smtClean="0"/>
              <a:t>by contaminated </a:t>
            </a:r>
            <a:r>
              <a:rPr lang="en-US" baseline="0" dirty="0"/>
              <a:t>vehicles, animal transport, </a:t>
            </a:r>
            <a:r>
              <a:rPr lang="en-US" baseline="0" dirty="0" smtClean="0"/>
              <a:t>equipment, clothing</a:t>
            </a:r>
            <a:r>
              <a:rPr lang="en-US" baseline="0" dirty="0"/>
              <a:t>, footwear, and hands.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3</a:t>
            </a:fld>
            <a:endParaRPr lang="en-US"/>
          </a:p>
        </p:txBody>
      </p:sp>
    </p:spTree>
    <p:extLst>
      <p:ext uri="{BB962C8B-B14F-4D97-AF65-F5344CB8AC3E}">
        <p14:creationId xmlns:p14="http://schemas.microsoft.com/office/powerpoint/2010/main" val="38695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steps today to keep diseases out</a:t>
            </a:r>
            <a:r>
              <a:rPr lang="en-US" baseline="0" dirty="0"/>
              <a:t> and protect your </a:t>
            </a:r>
            <a:r>
              <a:rPr lang="en-US" baseline="0" dirty="0" smtClean="0"/>
              <a:t>flock </a:t>
            </a:r>
            <a:r>
              <a:rPr lang="en-US" baseline="0" dirty="0"/>
              <a:t>by having a biosecurity plan in place and enforcing it, separate new animals and sick animals from the home </a:t>
            </a:r>
            <a:r>
              <a:rPr lang="en-US" baseline="0" dirty="0" smtClean="0"/>
              <a:t>flock, </a:t>
            </a:r>
            <a:r>
              <a:rPr lang="en-US" baseline="0" dirty="0"/>
              <a:t>limit people access to your </a:t>
            </a:r>
            <a:r>
              <a:rPr lang="en-US" baseline="0" dirty="0" smtClean="0"/>
              <a:t>birds </a:t>
            </a:r>
            <a:r>
              <a:rPr lang="en-US" baseline="0" dirty="0"/>
              <a:t>to only those with clean clothing, footwear and hands. Also, make sure animal pens are kept clean as well as equipment and vehicles used with </a:t>
            </a:r>
            <a:r>
              <a:rPr lang="en-US" baseline="0" dirty="0" smtClean="0"/>
              <a:t>birds </a:t>
            </a:r>
            <a:r>
              <a:rPr lang="en-US" baseline="0" dirty="0"/>
              <a:t>or in their areas. For more information on biosecurity, visit www.cfsph.iastate.edu.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4</a:t>
            </a:fld>
            <a:endParaRPr lang="en-US"/>
          </a:p>
        </p:txBody>
      </p:sp>
    </p:spTree>
    <p:extLst>
      <p:ext uri="{BB962C8B-B14F-4D97-AF65-F5344CB8AC3E}">
        <p14:creationId xmlns:p14="http://schemas.microsoft.com/office/powerpoint/2010/main" val="1016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Development of this material was made possible through a grant provided to the Center for Food Security and Public Health at Iowa State University, College of Veterinary Medicine from the U.S. Department of Agriculture (USDA) Animal and Plant Health Inspection Service through the National Animal Disease Preparedness and Response Program (NADPRP). Iowa State University is an equal opportunity provider. For the full non-discrimination statement or accommodation inquiries, go to </a:t>
            </a:r>
            <a:r>
              <a:rPr lang="en-US" b="0" i="0" u="sng" dirty="0">
                <a:solidFill>
                  <a:srgbClr val="6888C9"/>
                </a:solidFill>
                <a:effectLst/>
                <a:latin typeface="Calibri" panose="020F0502020204030204" pitchFamily="34" charset="0"/>
                <a:hlinkClick r:id="rId3" tooltip="http://www.extension.iastate.edu/diversity/ext"/>
              </a:rPr>
              <a:t>www.extension.iastate.edu/diversity/ext</a:t>
            </a:r>
            <a:r>
              <a:rPr lang="en-US" b="0" i="0" dirty="0">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C490E-4853-45C9-9C51-2458EDBEE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89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96446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2968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30377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60362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02335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98900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213759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93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48620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Full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564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2888" r="8758"/>
          <a:stretch/>
        </p:blipFill>
        <p:spPr>
          <a:xfrm>
            <a:off x="0" y="5684422"/>
            <a:ext cx="12192000" cy="11735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161" y="5463104"/>
            <a:ext cx="2106278" cy="1185618"/>
          </a:xfrm>
          <a:prstGeom prst="rect">
            <a:avLst/>
          </a:prstGeom>
        </p:spPr>
      </p:pic>
    </p:spTree>
    <p:extLst>
      <p:ext uri="{BB962C8B-B14F-4D97-AF65-F5344CB8AC3E}">
        <p14:creationId xmlns:p14="http://schemas.microsoft.com/office/powerpoint/2010/main" val="313138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161031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62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42434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50745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2093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67307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23739820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3383"/>
            <a:ext cx="9144000" cy="2387600"/>
          </a:xfrm>
        </p:spPr>
        <p:txBody>
          <a:bodyPr/>
          <a:lstStyle/>
          <a:p>
            <a:r>
              <a:rPr lang="en-US" dirty="0"/>
              <a:t>PROTECT YOUR POULTRY</a:t>
            </a:r>
          </a:p>
        </p:txBody>
      </p:sp>
      <p:sp>
        <p:nvSpPr>
          <p:cNvPr id="5" name="Footer Placeholder 4"/>
          <p:cNvSpPr>
            <a:spLocks noGrp="1"/>
          </p:cNvSpPr>
          <p:nvPr>
            <p:ph type="ftr" sz="quarter" idx="11"/>
          </p:nvPr>
        </p:nvSpPr>
        <p:spPr/>
        <p:txBody>
          <a:bodyPr/>
          <a:lstStyle/>
          <a:p>
            <a:r>
              <a:rPr lang="en-US"/>
              <a:t>www.cfsph.iastate.edu/biosecurity</a:t>
            </a:r>
            <a:endParaRPr lang="en-US" dirty="0"/>
          </a:p>
        </p:txBody>
      </p:sp>
    </p:spTree>
    <p:extLst>
      <p:ext uri="{BB962C8B-B14F-4D97-AF65-F5344CB8AC3E}">
        <p14:creationId xmlns:p14="http://schemas.microsoft.com/office/powerpoint/2010/main" val="139417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Diseases Harm Animal Health</a:t>
            </a:r>
          </a:p>
        </p:txBody>
      </p:sp>
      <p:sp>
        <p:nvSpPr>
          <p:cNvPr id="3" name="Text Placeholder 2"/>
          <p:cNvSpPr>
            <a:spLocks noGrp="1"/>
          </p:cNvSpPr>
          <p:nvPr>
            <p:ph type="body" sz="quarter" idx="10"/>
          </p:nvPr>
        </p:nvSpPr>
        <p:spPr/>
        <p:txBody>
          <a:bodyPr/>
          <a:lstStyle/>
          <a:p>
            <a:r>
              <a:rPr lang="en-US" dirty="0"/>
              <a:t>Diseases are Costly</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852053" y="1376041"/>
            <a:ext cx="10487894" cy="4105918"/>
          </a:xfrm>
        </p:spPr>
      </p:pic>
    </p:spTree>
    <p:extLst>
      <p:ext uri="{BB962C8B-B14F-4D97-AF65-F5344CB8AC3E}">
        <p14:creationId xmlns:p14="http://schemas.microsoft.com/office/powerpoint/2010/main" val="342086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are Spread By…</a:t>
            </a:r>
          </a:p>
        </p:txBody>
      </p:sp>
      <p:sp>
        <p:nvSpPr>
          <p:cNvPr id="4" name="Text Placeholder 3"/>
          <p:cNvSpPr>
            <a:spLocks noGrp="1"/>
          </p:cNvSpPr>
          <p:nvPr>
            <p:ph type="body" sz="quarter" idx="10"/>
          </p:nvPr>
        </p:nvSpPr>
        <p:spPr/>
        <p:txBody>
          <a:bodyPr/>
          <a:lstStyle/>
          <a:p>
            <a:endParaRPr lang="en-US"/>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Tree>
    <p:extLst>
      <p:ext uri="{BB962C8B-B14F-4D97-AF65-F5344CB8AC3E}">
        <p14:creationId xmlns:p14="http://schemas.microsoft.com/office/powerpoint/2010/main" val="243151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Take Steps Today to Keep Diseases Out!</a:t>
            </a:r>
          </a:p>
        </p:txBody>
      </p:sp>
      <p:sp>
        <p:nvSpPr>
          <p:cNvPr id="4" name="Text Placeholder 3"/>
          <p:cNvSpPr>
            <a:spLocks noGrp="1"/>
          </p:cNvSpPr>
          <p:nvPr>
            <p:ph type="body" sz="quarter" idx="10"/>
          </p:nvPr>
        </p:nvSpPr>
        <p:spPr/>
        <p:txBody>
          <a:bodyPr/>
          <a:lstStyle/>
          <a:p>
            <a:r>
              <a:rPr lang="en-US" b="1" dirty="0"/>
              <a:t>Protect Your </a:t>
            </a:r>
            <a:r>
              <a:rPr lang="en-US" b="1" dirty="0" smtClean="0"/>
              <a:t>Flock</a:t>
            </a:r>
            <a:endParaRPr lang="en-US" b="1" dirty="0"/>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Tree>
    <p:extLst>
      <p:ext uri="{BB962C8B-B14F-4D97-AF65-F5344CB8AC3E}">
        <p14:creationId xmlns:p14="http://schemas.microsoft.com/office/powerpoint/2010/main" val="196875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E65E-EA0B-4C88-9C9A-BAB304F4A371}"/>
              </a:ext>
            </a:extLst>
          </p:cNvPr>
          <p:cNvSpPr>
            <a:spLocks noGrp="1"/>
          </p:cNvSpPr>
          <p:nvPr>
            <p:ph type="title"/>
          </p:nvPr>
        </p:nvSpPr>
        <p:spPr/>
        <p:txBody>
          <a:bodyPr/>
          <a:lstStyle/>
          <a:p>
            <a:pPr algn="ctr"/>
            <a:r>
              <a:rPr lang="en-US" dirty="0"/>
              <a:t>Acknowledgements </a:t>
            </a:r>
          </a:p>
        </p:txBody>
      </p:sp>
      <p:sp>
        <p:nvSpPr>
          <p:cNvPr id="5" name="Content Placeholder 4"/>
          <p:cNvSpPr>
            <a:spLocks noGrp="1"/>
          </p:cNvSpPr>
          <p:nvPr>
            <p:ph idx="1"/>
          </p:nvPr>
        </p:nvSpPr>
        <p:spPr/>
        <p:txBody>
          <a:bodyPr/>
          <a:lstStyle/>
          <a:p>
            <a:pPr marL="0" indent="0" algn="ctr">
              <a:buNone/>
            </a:pPr>
            <a:r>
              <a:rPr lang="en-US" dirty="0">
                <a:latin typeface="Calibri" panose="020F0502020204030204" pitchFamily="34" charset="0"/>
              </a:rPr>
              <a:t>Development of this material was made possible through a grant provided to the </a:t>
            </a:r>
            <a:r>
              <a:rPr lang="en-US" dirty="0" smtClean="0">
                <a:latin typeface="Calibri" panose="020F0502020204030204" pitchFamily="34" charset="0"/>
              </a:rPr>
              <a:t>CFSPH, ISU, CVM </a:t>
            </a:r>
            <a:r>
              <a:rPr lang="en-US" dirty="0">
                <a:latin typeface="Calibri" panose="020F0502020204030204" pitchFamily="34" charset="0"/>
              </a:rPr>
              <a:t>from the USDA Animal and Plant Health Inspection Service through the NADPRP. </a:t>
            </a:r>
            <a:r>
              <a:rPr lang="en-US" dirty="0" smtClean="0">
                <a:latin typeface="Calibri" panose="020F0502020204030204" pitchFamily="34" charset="0"/>
              </a:rPr>
              <a:t>ISU </a:t>
            </a:r>
            <a:r>
              <a:rPr lang="en-US" dirty="0">
                <a:latin typeface="Calibri" panose="020F0502020204030204" pitchFamily="34" charset="0"/>
              </a:rPr>
              <a:t>is an equal opportunity provider. For the full non-discrimination statement or accommodation inquiries, go to </a:t>
            </a:r>
            <a:r>
              <a:rPr lang="en-US" u="sng" dirty="0">
                <a:solidFill>
                  <a:srgbClr val="6888C9"/>
                </a:solidFill>
                <a:latin typeface="Calibri" panose="020F0502020204030204" pitchFamily="34" charset="0"/>
                <a:hlinkClick r:id="rId3" tooltip="http://www.extension.iastate.edu/diversity/ext"/>
              </a:rPr>
              <a:t>www.extension.iastate.edu/diversity/ext</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17706431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TotalTime>
  <Words>407</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2_Office Theme</vt:lpstr>
      <vt:lpstr>PROTECT YOUR POULTRY</vt:lpstr>
      <vt:lpstr>Diseases Harm Animal Health</vt:lpstr>
      <vt:lpstr>Diseases are Spread By…</vt:lpstr>
      <vt:lpstr>Take Steps Today to Keep Diseases Out!</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Poultry</dc:title>
  <dc:creator>Center for Food Security and Public Health at Iowa State University, College of Veterinary Medicine</dc:creator>
  <cp:lastModifiedBy>Bickett-Weddle, Danelle A [CFSPH]</cp:lastModifiedBy>
  <cp:revision>31</cp:revision>
  <dcterms:created xsi:type="dcterms:W3CDTF">2020-08-19T15:48:11Z</dcterms:created>
  <dcterms:modified xsi:type="dcterms:W3CDTF">2021-05-22T04:26:49Z</dcterms:modified>
</cp:coreProperties>
</file>