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8"/>
  </p:notesMasterIdLst>
  <p:sldIdLst>
    <p:sldId id="256" r:id="rId3"/>
    <p:sldId id="260" r:id="rId4"/>
    <p:sldId id="263" r:id="rId5"/>
    <p:sldId id="262"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4" autoAdjust="0"/>
    <p:restoredTop sz="68000" autoAdjust="0"/>
  </p:normalViewPr>
  <p:slideViewPr>
    <p:cSldViewPr snapToGrid="0">
      <p:cViewPr varScale="1">
        <p:scale>
          <a:sx n="28" d="100"/>
          <a:sy n="28" d="100"/>
        </p:scale>
        <p:origin x="972" y="2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2413-8BEC-453F-AB7D-43D0F999C75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490E-4853-45C9-9C51-2458EDBEEBAD}" type="slidenum">
              <a:rPr lang="en-US" smtClean="0"/>
              <a:t>‹#›</a:t>
            </a:fld>
            <a:endParaRPr lang="en-US"/>
          </a:p>
        </p:txBody>
      </p:sp>
    </p:spTree>
    <p:extLst>
      <p:ext uri="{BB962C8B-B14F-4D97-AF65-F5344CB8AC3E}">
        <p14:creationId xmlns:p14="http://schemas.microsoft.com/office/powerpoint/2010/main" val="31452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ways to protect your pigs.</a:t>
            </a:r>
          </a:p>
          <a:p>
            <a:r>
              <a:rPr lang="en-US" dirty="0"/>
              <a:t>For</a:t>
            </a:r>
            <a:r>
              <a:rPr lang="en-US" baseline="0" dirty="0"/>
              <a:t> more biosecurity resources, </a:t>
            </a:r>
            <a:r>
              <a:rPr lang="en-US" baseline="0"/>
              <a:t>visit www.cfsph.iastate.edu/biosecurity</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1</a:t>
            </a:fld>
            <a:endParaRPr lang="en-US"/>
          </a:p>
        </p:txBody>
      </p:sp>
    </p:spTree>
    <p:extLst>
      <p:ext uri="{BB962C8B-B14F-4D97-AF65-F5344CB8AC3E}">
        <p14:creationId xmlns:p14="http://schemas.microsoft.com/office/powerpoint/2010/main" val="24924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and foreign animal diseases harm animal health and are costly. Take PRRS for instance. Not only does it kill pigs, it costs $82 more for every breeding female and almost $5 for every pig sold in the United States. PED or Porcine Epidemic Diarrhea kills piglets. ASF, or African Swine Fever, a foreign animal disease, also kills pigs and could cost $15 billion dollars if it enters the United States and $50 billion dollars if it gets into feral pigs.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2</a:t>
            </a:fld>
            <a:endParaRPr lang="en-US"/>
          </a:p>
        </p:txBody>
      </p:sp>
    </p:spTree>
    <p:extLst>
      <p:ext uri="{BB962C8B-B14F-4D97-AF65-F5344CB8AC3E}">
        <p14:creationId xmlns:p14="http://schemas.microsoft.com/office/powerpoint/2010/main" val="381156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PRRS, PED, and ASF, and many others,</a:t>
            </a:r>
            <a:r>
              <a:rPr lang="en-US" baseline="0" dirty="0"/>
              <a:t> are spread by semen and artificial insemination if the boar carries the disease, adding new or replacement animals to a herd, contaminated vehicles, animal transport, equipment, footwear and hands that contact animals.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3</a:t>
            </a:fld>
            <a:endParaRPr lang="en-US"/>
          </a:p>
        </p:txBody>
      </p:sp>
    </p:spTree>
    <p:extLst>
      <p:ext uri="{BB962C8B-B14F-4D97-AF65-F5344CB8AC3E}">
        <p14:creationId xmlns:p14="http://schemas.microsoft.com/office/powerpoint/2010/main" val="38695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steps today to keep diseases out</a:t>
            </a:r>
            <a:r>
              <a:rPr lang="en-US" baseline="0" dirty="0"/>
              <a:t> and protect your herd by having a biosecurity plan in place and enforcing it, separate new animals and sick animals from the home herd, limit people access to your animals to only those with clean clothing, footwear and hands. Also, make sure animal pens are kept clean as well as equipment and vehicles used with animals or in their areas. For more information on biosecurity, visit www.cfsph.iastate.edu.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4</a:t>
            </a:fld>
            <a:endParaRPr lang="en-US"/>
          </a:p>
        </p:txBody>
      </p:sp>
    </p:spTree>
    <p:extLst>
      <p:ext uri="{BB962C8B-B14F-4D97-AF65-F5344CB8AC3E}">
        <p14:creationId xmlns:p14="http://schemas.microsoft.com/office/powerpoint/2010/main" val="1016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Development of this material was made possible through a grant provided to the Center for Food Security and Public Health at Iowa State University, College of Veterinary Medicine from the U.S. Department of Agriculture (USDA) Animal and Plant Health Inspection Service through the National Animal Disease Preparedness and Response Program (NADPRP). Iowa State University is an equal opportunity provider. For the full non-discrimination statement or accommodation inquiries, go to </a:t>
            </a:r>
            <a:r>
              <a:rPr lang="en-US" b="0" i="0" u="sng" dirty="0">
                <a:solidFill>
                  <a:srgbClr val="6888C9"/>
                </a:solidFill>
                <a:effectLst/>
                <a:latin typeface="Calibri" panose="020F0502020204030204" pitchFamily="34" charset="0"/>
                <a:hlinkClick r:id="rId3" tooltip="http://www.extension.iastate.edu/diversity/ext"/>
              </a:rPr>
              <a:t>www.extension.iastate.edu/diversity/ext</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C490E-4853-45C9-9C51-2458EDBEE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01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7355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51312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8175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64079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91740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9188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746460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Full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564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2888" r="8758"/>
          <a:stretch/>
        </p:blipFill>
        <p:spPr>
          <a:xfrm>
            <a:off x="0" y="5684422"/>
            <a:ext cx="12192000" cy="11735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161" y="5463104"/>
            <a:ext cx="2106278" cy="1185618"/>
          </a:xfrm>
          <a:prstGeom prst="rect">
            <a:avLst/>
          </a:prstGeom>
        </p:spPr>
      </p:pic>
    </p:spTree>
    <p:extLst>
      <p:ext uri="{BB962C8B-B14F-4D97-AF65-F5344CB8AC3E}">
        <p14:creationId xmlns:p14="http://schemas.microsoft.com/office/powerpoint/2010/main" val="76422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1489268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034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54623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819447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7247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17323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41507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0566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472530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841073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48878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15666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213759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93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236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0604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27344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373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419652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60789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5096614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 YOUR PIGS</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www.cfsph.iastate.edu/biosecurity</a:t>
            </a:r>
            <a:endParaRPr lang="en-US" dirty="0"/>
          </a:p>
        </p:txBody>
      </p:sp>
    </p:spTree>
    <p:extLst>
      <p:ext uri="{BB962C8B-B14F-4D97-AF65-F5344CB8AC3E}">
        <p14:creationId xmlns:p14="http://schemas.microsoft.com/office/powerpoint/2010/main" val="139417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Harm Animal Health</a:t>
            </a:r>
          </a:p>
        </p:txBody>
      </p:sp>
      <p:sp>
        <p:nvSpPr>
          <p:cNvPr id="3" name="Text Placeholder 2"/>
          <p:cNvSpPr>
            <a:spLocks noGrp="1"/>
          </p:cNvSpPr>
          <p:nvPr>
            <p:ph type="body" sz="quarter" idx="10"/>
          </p:nvPr>
        </p:nvSpPr>
        <p:spPr/>
        <p:txBody>
          <a:bodyPr/>
          <a:lstStyle/>
          <a:p>
            <a:r>
              <a:rPr lang="en-US" dirty="0"/>
              <a:t>Diseases are Costly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852053" y="1416604"/>
            <a:ext cx="10487894" cy="4024792"/>
          </a:xfrm>
        </p:spPr>
      </p:pic>
    </p:spTree>
    <p:extLst>
      <p:ext uri="{BB962C8B-B14F-4D97-AF65-F5344CB8AC3E}">
        <p14:creationId xmlns:p14="http://schemas.microsoft.com/office/powerpoint/2010/main" val="34208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are Spread By…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3151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Take Steps Today to Keep Diseases Out!</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
        <p:nvSpPr>
          <p:cNvPr id="4" name="Text Placeholder 3"/>
          <p:cNvSpPr>
            <a:spLocks noGrp="1"/>
          </p:cNvSpPr>
          <p:nvPr>
            <p:ph type="body" sz="quarter" idx="10"/>
          </p:nvPr>
        </p:nvSpPr>
        <p:spPr/>
        <p:txBody>
          <a:bodyPr/>
          <a:lstStyle/>
          <a:p>
            <a:r>
              <a:rPr lang="en-US" b="1" dirty="0"/>
              <a:t>Protect Your Herd</a:t>
            </a:r>
          </a:p>
        </p:txBody>
      </p:sp>
    </p:spTree>
    <p:extLst>
      <p:ext uri="{BB962C8B-B14F-4D97-AF65-F5344CB8AC3E}">
        <p14:creationId xmlns:p14="http://schemas.microsoft.com/office/powerpoint/2010/main" val="196875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E65E-EA0B-4C88-9C9A-BAB304F4A371}"/>
              </a:ext>
            </a:extLst>
          </p:cNvPr>
          <p:cNvSpPr>
            <a:spLocks noGrp="1"/>
          </p:cNvSpPr>
          <p:nvPr>
            <p:ph type="title"/>
          </p:nvPr>
        </p:nvSpPr>
        <p:spPr/>
        <p:txBody>
          <a:bodyPr/>
          <a:lstStyle/>
          <a:p>
            <a:pPr algn="ctr"/>
            <a:r>
              <a:rPr lang="en-US" dirty="0"/>
              <a:t>Acknowledgements </a:t>
            </a:r>
          </a:p>
        </p:txBody>
      </p:sp>
      <p:sp>
        <p:nvSpPr>
          <p:cNvPr id="5" name="Content Placeholder 4"/>
          <p:cNvSpPr>
            <a:spLocks noGrp="1"/>
          </p:cNvSpPr>
          <p:nvPr>
            <p:ph idx="1"/>
          </p:nvPr>
        </p:nvSpPr>
        <p:spPr/>
        <p:txBody>
          <a:bodyPr/>
          <a:lstStyle/>
          <a:p>
            <a:pPr marL="0" indent="0" algn="ctr">
              <a:buNone/>
            </a:pPr>
            <a:r>
              <a:rPr lang="en-US" dirty="0">
                <a:latin typeface="Calibri" panose="020F0502020204030204" pitchFamily="34" charset="0"/>
              </a:rPr>
              <a:t>Development of this material was made possible through a grant provided to the </a:t>
            </a:r>
            <a:r>
              <a:rPr lang="en-US" dirty="0" smtClean="0">
                <a:latin typeface="Calibri" panose="020F0502020204030204" pitchFamily="34" charset="0"/>
              </a:rPr>
              <a:t>CFSPH, ISU, CVM </a:t>
            </a:r>
            <a:r>
              <a:rPr lang="en-US" dirty="0">
                <a:latin typeface="Calibri" panose="020F0502020204030204" pitchFamily="34" charset="0"/>
              </a:rPr>
              <a:t>from the USDA Animal and Plant Health Inspection Service through the NADPRP. </a:t>
            </a:r>
            <a:r>
              <a:rPr lang="en-US" dirty="0" smtClean="0">
                <a:latin typeface="Calibri" panose="020F0502020204030204" pitchFamily="34" charset="0"/>
              </a:rPr>
              <a:t>ISU </a:t>
            </a:r>
            <a:r>
              <a:rPr lang="en-US" dirty="0">
                <a:latin typeface="Calibri" panose="020F0502020204030204" pitchFamily="34" charset="0"/>
              </a:rPr>
              <a:t>is an equal opportunity provider. For the full non-discrimination statement or accommodation inquiries, go to </a:t>
            </a:r>
            <a:r>
              <a:rPr lang="en-US" u="sng" dirty="0">
                <a:solidFill>
                  <a:srgbClr val="6888C9"/>
                </a:solidFill>
                <a:latin typeface="Calibri" panose="020F0502020204030204" pitchFamily="34" charset="0"/>
                <a:hlinkClick r:id="rId3" tooltip="http://www.extension.iastate.edu/diversity/ext"/>
              </a:rPr>
              <a:t>www.extension.iastate.edu/diversity/ext</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83058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404</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Verdana</vt:lpstr>
      <vt:lpstr>Office Theme</vt:lpstr>
      <vt:lpstr>1_Office Theme</vt:lpstr>
      <vt:lpstr>PROTECT YOUR PIGS</vt:lpstr>
      <vt:lpstr>Diseases Harm Animal Health</vt:lpstr>
      <vt:lpstr>Diseases are Spread By…</vt:lpstr>
      <vt:lpstr>Take Steps Today to Keep Diseases Out!</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Pigs</dc:title>
  <dc:creator>Center for Food Security and Public Health, Iowa State University</dc:creator>
  <cp:lastModifiedBy>Bickett-Weddle, Danelle A [CFSPH]</cp:lastModifiedBy>
  <cp:revision>27</cp:revision>
  <dcterms:created xsi:type="dcterms:W3CDTF">2020-08-19T15:48:11Z</dcterms:created>
  <dcterms:modified xsi:type="dcterms:W3CDTF">2021-05-22T04:12:56Z</dcterms:modified>
</cp:coreProperties>
</file>