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6" r:id="rId2"/>
    <p:sldId id="260" r:id="rId3"/>
    <p:sldId id="263" r:id="rId4"/>
    <p:sldId id="262" r:id="rId5"/>
    <p:sldId id="264"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03874EC-AE8A-4E5E-A829-1C1D5A61EFE2}" v="6" dt="2021-05-21T15:18:49.6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4" autoAdjust="0"/>
    <p:restoredTop sz="68000" autoAdjust="0"/>
  </p:normalViewPr>
  <p:slideViewPr>
    <p:cSldViewPr snapToGrid="0">
      <p:cViewPr varScale="1">
        <p:scale>
          <a:sx n="28" d="100"/>
          <a:sy n="28" d="100"/>
        </p:scale>
        <p:origin x="972" y="27"/>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A02413-8BEC-453F-AB7D-43D0F999C753}" type="datetimeFigureOut">
              <a:rPr lang="en-US" smtClean="0"/>
              <a:t>5/21/2021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0C490E-4853-45C9-9C51-2458EDBEEBAD}" type="slidenum">
              <a:rPr lang="en-US" smtClean="0"/>
              <a:t>‹#›</a:t>
            </a:fld>
            <a:endParaRPr lang="en-US"/>
          </a:p>
        </p:txBody>
      </p:sp>
    </p:spTree>
    <p:extLst>
      <p:ext uri="{BB962C8B-B14F-4D97-AF65-F5344CB8AC3E}">
        <p14:creationId xmlns:p14="http://schemas.microsoft.com/office/powerpoint/2010/main" val="31452039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extension.iastate.edu/diversity/ext"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learn about ways to protect your beef cattle.</a:t>
            </a:r>
          </a:p>
          <a:p>
            <a:r>
              <a:rPr lang="en-US" dirty="0"/>
              <a:t>For</a:t>
            </a:r>
            <a:r>
              <a:rPr lang="en-US" baseline="0" dirty="0"/>
              <a:t> more biosecurity resources, visit www.cfsph.iastate.edu/biosecurity</a:t>
            </a:r>
            <a:endParaRPr lang="en-US" dirty="0"/>
          </a:p>
        </p:txBody>
      </p:sp>
      <p:sp>
        <p:nvSpPr>
          <p:cNvPr id="4" name="Slide Number Placeholder 3"/>
          <p:cNvSpPr>
            <a:spLocks noGrp="1"/>
          </p:cNvSpPr>
          <p:nvPr>
            <p:ph type="sldNum" sz="quarter" idx="10"/>
          </p:nvPr>
        </p:nvSpPr>
        <p:spPr/>
        <p:txBody>
          <a:bodyPr/>
          <a:lstStyle/>
          <a:p>
            <a:fld id="{C30C490E-4853-45C9-9C51-2458EDBEEBAD}" type="slidenum">
              <a:rPr lang="en-US" smtClean="0"/>
              <a:t>1</a:t>
            </a:fld>
            <a:endParaRPr lang="en-US"/>
          </a:p>
        </p:txBody>
      </p:sp>
    </p:spTree>
    <p:extLst>
      <p:ext uri="{BB962C8B-B14F-4D97-AF65-F5344CB8AC3E}">
        <p14:creationId xmlns:p14="http://schemas.microsoft.com/office/powerpoint/2010/main" val="2492438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Common</a:t>
            </a:r>
            <a:r>
              <a:rPr lang="en-US" baseline="0" dirty="0"/>
              <a:t> and foreign animal diseases harm animal health and are costly. </a:t>
            </a:r>
            <a:r>
              <a:rPr lang="en-US" baseline="0" dirty="0" smtClean="0"/>
              <a:t>Bovine </a:t>
            </a:r>
            <a:r>
              <a:rPr lang="en-US" baseline="0" dirty="0"/>
              <a:t>Viral Diarrhea, </a:t>
            </a:r>
            <a:r>
              <a:rPr lang="en-US" baseline="0" dirty="0" smtClean="0"/>
              <a:t>or BVD</a:t>
            </a:r>
            <a:r>
              <a:rPr lang="en-US" baseline="0" dirty="0"/>
              <a:t>, </a:t>
            </a:r>
            <a:r>
              <a:rPr lang="en-US" baseline="0" dirty="0" smtClean="0"/>
              <a:t>pneumonia, and Foot and Mouth Disease, or FMD, cause calf death loss, slows growth, and increases replacement costs. BVD is reported to cause direct losses </a:t>
            </a:r>
            <a:r>
              <a:rPr lang="en-US" baseline="0" dirty="0"/>
              <a:t>of $175 per </a:t>
            </a:r>
            <a:r>
              <a:rPr lang="en-US" baseline="0" dirty="0" smtClean="0"/>
              <a:t>beef cow</a:t>
            </a:r>
            <a:r>
              <a:rPr lang="en-US" baseline="0" dirty="0"/>
              <a:t>. If </a:t>
            </a:r>
            <a:r>
              <a:rPr lang="en-US" baseline="0" dirty="0" smtClean="0"/>
              <a:t>the U.S. were to have an outbreak of Foot </a:t>
            </a:r>
            <a:r>
              <a:rPr lang="en-US" baseline="0" dirty="0"/>
              <a:t>and Mouth </a:t>
            </a:r>
            <a:r>
              <a:rPr lang="en-US" baseline="0" dirty="0" smtClean="0"/>
              <a:t>Disease, </a:t>
            </a:r>
            <a:r>
              <a:rPr lang="en-US" baseline="0" dirty="0" smtClean="0"/>
              <a:t>or </a:t>
            </a:r>
            <a:r>
              <a:rPr lang="en-US" baseline="0" dirty="0" smtClean="0"/>
              <a:t>FMD, a foreign animal disease, it </a:t>
            </a:r>
            <a:r>
              <a:rPr lang="en-US" baseline="0" dirty="0"/>
              <a:t>would put $19 billion in meat and dairy exports at risk. </a:t>
            </a:r>
            <a:endParaRPr lang="en-US" dirty="0"/>
          </a:p>
        </p:txBody>
      </p:sp>
      <p:sp>
        <p:nvSpPr>
          <p:cNvPr id="4" name="Slide Number Placeholder 3"/>
          <p:cNvSpPr>
            <a:spLocks noGrp="1"/>
          </p:cNvSpPr>
          <p:nvPr>
            <p:ph type="sldNum" sz="quarter" idx="10"/>
          </p:nvPr>
        </p:nvSpPr>
        <p:spPr/>
        <p:txBody>
          <a:bodyPr/>
          <a:lstStyle/>
          <a:p>
            <a:fld id="{C30C490E-4853-45C9-9C51-2458EDBEEBAD}" type="slidenum">
              <a:rPr lang="en-US" smtClean="0"/>
              <a:t>2</a:t>
            </a:fld>
            <a:endParaRPr lang="en-US"/>
          </a:p>
        </p:txBody>
      </p:sp>
    </p:spTree>
    <p:extLst>
      <p:ext uri="{BB962C8B-B14F-4D97-AF65-F5344CB8AC3E}">
        <p14:creationId xmlns:p14="http://schemas.microsoft.com/office/powerpoint/2010/main" val="3811562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BVD, Pneumonia, FMD, and many others,</a:t>
            </a:r>
            <a:r>
              <a:rPr lang="en-US" baseline="0" dirty="0"/>
              <a:t> are spread by adding new or replacement animals to a herd, contaminated </a:t>
            </a:r>
            <a:r>
              <a:rPr lang="en-US" baseline="0" dirty="0" smtClean="0"/>
              <a:t>fomites like vehicles</a:t>
            </a:r>
            <a:r>
              <a:rPr lang="en-US" baseline="0" dirty="0"/>
              <a:t>, animal transport, equipment, </a:t>
            </a:r>
            <a:r>
              <a:rPr lang="en-US" baseline="0" dirty="0" smtClean="0"/>
              <a:t>clothing, footwear </a:t>
            </a:r>
            <a:r>
              <a:rPr lang="en-US" baseline="0" dirty="0"/>
              <a:t>and hands that contact animals. They can also be spread by semen and artificial insemination if the </a:t>
            </a:r>
            <a:r>
              <a:rPr lang="en-US" baseline="0" dirty="0" smtClean="0"/>
              <a:t>bull </a:t>
            </a:r>
            <a:r>
              <a:rPr lang="en-US" baseline="0" dirty="0"/>
              <a:t>carries the disease.</a:t>
            </a:r>
            <a:endParaRPr lang="en-US" dirty="0"/>
          </a:p>
        </p:txBody>
      </p:sp>
      <p:sp>
        <p:nvSpPr>
          <p:cNvPr id="4" name="Slide Number Placeholder 3"/>
          <p:cNvSpPr>
            <a:spLocks noGrp="1"/>
          </p:cNvSpPr>
          <p:nvPr>
            <p:ph type="sldNum" sz="quarter" idx="10"/>
          </p:nvPr>
        </p:nvSpPr>
        <p:spPr/>
        <p:txBody>
          <a:bodyPr/>
          <a:lstStyle/>
          <a:p>
            <a:fld id="{C30C490E-4853-45C9-9C51-2458EDBEEBAD}" type="slidenum">
              <a:rPr lang="en-US" smtClean="0"/>
              <a:t>3</a:t>
            </a:fld>
            <a:endParaRPr lang="en-US"/>
          </a:p>
        </p:txBody>
      </p:sp>
    </p:spTree>
    <p:extLst>
      <p:ext uri="{BB962C8B-B14F-4D97-AF65-F5344CB8AC3E}">
        <p14:creationId xmlns:p14="http://schemas.microsoft.com/office/powerpoint/2010/main" val="3869558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steps today to keep diseases out</a:t>
            </a:r>
            <a:r>
              <a:rPr lang="en-US" baseline="0" dirty="0"/>
              <a:t> and protect your herd by having a biosecurity plan in place and enforcing it, separate new animals and sick animals from the home herd, limit people access to your animals to only those with clean clothing, footwear and hands. Also, make sure animal pens are kept clean as well as equipment and vehicles used with animals or in their areas. For more information on biosecurity, visit www.cfsph.iastate.edu. </a:t>
            </a:r>
            <a:endParaRPr lang="en-US" dirty="0"/>
          </a:p>
        </p:txBody>
      </p:sp>
      <p:sp>
        <p:nvSpPr>
          <p:cNvPr id="4" name="Slide Number Placeholder 3"/>
          <p:cNvSpPr>
            <a:spLocks noGrp="1"/>
          </p:cNvSpPr>
          <p:nvPr>
            <p:ph type="sldNum" sz="quarter" idx="10"/>
          </p:nvPr>
        </p:nvSpPr>
        <p:spPr/>
        <p:txBody>
          <a:bodyPr/>
          <a:lstStyle/>
          <a:p>
            <a:fld id="{C30C490E-4853-45C9-9C51-2458EDBEEBAD}" type="slidenum">
              <a:rPr lang="en-US" smtClean="0"/>
              <a:t>4</a:t>
            </a:fld>
            <a:endParaRPr lang="en-US"/>
          </a:p>
        </p:txBody>
      </p:sp>
    </p:spTree>
    <p:extLst>
      <p:ext uri="{BB962C8B-B14F-4D97-AF65-F5344CB8AC3E}">
        <p14:creationId xmlns:p14="http://schemas.microsoft.com/office/powerpoint/2010/main" val="101618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Calibri" panose="020F0502020204030204" pitchFamily="34" charset="0"/>
              </a:rPr>
              <a:t>Development of this material was made possible through a grant provided to the Center for Food Security and Public Health at Iowa State University, College of Veterinary Medicine from the U.S. Department of Agriculture (USDA) Animal and Plant Health Inspection Service through the National Animal Disease Preparedness and Response Program (NADPRP). Iowa State University is an equal opportunity provider. For the full non-discrimination statement or accommodation inquiries, go to </a:t>
            </a:r>
            <a:r>
              <a:rPr lang="en-US" b="0" i="0" u="sng" dirty="0">
                <a:solidFill>
                  <a:srgbClr val="6888C9"/>
                </a:solidFill>
                <a:effectLst/>
                <a:latin typeface="Calibri" panose="020F0502020204030204" pitchFamily="34" charset="0"/>
                <a:hlinkClick r:id="rId3" tooltip="http://www.extension.iastate.edu/diversity/ext"/>
              </a:rPr>
              <a:t>www.extension.iastate.edu/diversity/ext</a:t>
            </a:r>
            <a:r>
              <a:rPr lang="en-US" b="0" i="0" dirty="0">
                <a:effectLst/>
                <a:latin typeface="Calibri" panose="020F0502020204030204" pitchFamily="34" charset="0"/>
              </a:rPr>
              <a:t>.</a:t>
            </a:r>
          </a:p>
          <a:p>
            <a:endParaRPr lang="en-US" dirty="0"/>
          </a:p>
        </p:txBody>
      </p:sp>
      <p:sp>
        <p:nvSpPr>
          <p:cNvPr id="4" name="Slide Number Placeholder 3"/>
          <p:cNvSpPr>
            <a:spLocks noGrp="1"/>
          </p:cNvSpPr>
          <p:nvPr>
            <p:ph type="sldNum" sz="quarter" idx="5"/>
          </p:nvPr>
        </p:nvSpPr>
        <p:spPr/>
        <p:txBody>
          <a:bodyPr/>
          <a:lstStyle/>
          <a:p>
            <a:fld id="{C30C490E-4853-45C9-9C51-2458EDBEEBAD}" type="slidenum">
              <a:rPr lang="en-US" smtClean="0"/>
              <a:t>5</a:t>
            </a:fld>
            <a:endParaRPr lang="en-US"/>
          </a:p>
        </p:txBody>
      </p:sp>
    </p:spTree>
    <p:extLst>
      <p:ext uri="{BB962C8B-B14F-4D97-AF65-F5344CB8AC3E}">
        <p14:creationId xmlns:p14="http://schemas.microsoft.com/office/powerpoint/2010/main" val="1890755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524000" y="1122363"/>
            <a:ext cx="9144000" cy="2387600"/>
          </a:xfrm>
        </p:spPr>
        <p:txBody>
          <a:bodyPr anchor="b"/>
          <a:lstStyle>
            <a:lvl1pPr algn="ctr">
              <a:defRPr sz="60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solidFill>
                <a:latin typeface="Arial" panose="020B0604020202020204" pitchFamily="34" charset="0"/>
                <a:ea typeface="Verdana" panose="020B060403050404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5F56A084-461A-4660-8A6E-002426C13C1C}" type="datetimeFigureOut">
              <a:rPr lang="en-US" smtClean="0"/>
              <a:t>5/21/2021</a:t>
            </a:fld>
            <a:endParaRPr lang="en-US"/>
          </a:p>
        </p:txBody>
      </p:sp>
      <p:sp>
        <p:nvSpPr>
          <p:cNvPr id="5" name="Footer Placeholder 4"/>
          <p:cNvSpPr>
            <a:spLocks noGrp="1"/>
          </p:cNvSpPr>
          <p:nvPr>
            <p:ph type="ftr" sz="quarter" idx="11"/>
          </p:nvPr>
        </p:nvSpPr>
        <p:spPr/>
        <p:txBody>
          <a:bodyPr/>
          <a:lstStyle>
            <a:lvl1pPr>
              <a:defRPr>
                <a:solidFill>
                  <a:schemeClr val="bg1"/>
                </a:solidFill>
                <a:latin typeface="Arial" panose="020B0604020202020204" pitchFamily="34" charset="0"/>
                <a:cs typeface="Arial" panose="020B0604020202020204" pitchFamily="34" charset="0"/>
              </a:defRPr>
            </a:lvl1pPr>
          </a:lstStyle>
          <a:p>
            <a:r>
              <a:rPr lang="en-US" dirty="0"/>
              <a:t>www.cfsph.iastate.edu/biosecurity</a:t>
            </a:r>
          </a:p>
        </p:txBody>
      </p:sp>
      <p:sp>
        <p:nvSpPr>
          <p:cNvPr id="6" name="Slide Number Placeholder 5"/>
          <p:cNvSpPr>
            <a:spLocks noGrp="1"/>
          </p:cNvSpPr>
          <p:nvPr>
            <p:ph type="sldNum" sz="quarter" idx="12"/>
          </p:nvPr>
        </p:nvSpPr>
        <p:spPr/>
        <p:txBody>
          <a:bodyPr/>
          <a:lstStyle/>
          <a:p>
            <a:fld id="{BDD9CC57-6C1C-472F-B063-1A948705F186}" type="slidenum">
              <a:rPr lang="en-US" smtClean="0"/>
              <a:t>‹#›</a:t>
            </a:fld>
            <a:endParaRPr lang="en-US"/>
          </a:p>
        </p:txBody>
      </p:sp>
    </p:spTree>
    <p:extLst>
      <p:ext uri="{BB962C8B-B14F-4D97-AF65-F5344CB8AC3E}">
        <p14:creationId xmlns:p14="http://schemas.microsoft.com/office/powerpoint/2010/main" val="2735552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56A084-461A-4660-8A6E-002426C13C1C}" type="datetimeFigureOut">
              <a:rPr lang="en-US" smtClean="0"/>
              <a:t>5/21/2021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D9CC57-6C1C-472F-B063-1A948705F186}" type="slidenum">
              <a:rPr lang="en-US" smtClean="0"/>
              <a:t>‹#›</a:t>
            </a:fld>
            <a:endParaRPr lang="en-US"/>
          </a:p>
        </p:txBody>
      </p:sp>
    </p:spTree>
    <p:extLst>
      <p:ext uri="{BB962C8B-B14F-4D97-AF65-F5344CB8AC3E}">
        <p14:creationId xmlns:p14="http://schemas.microsoft.com/office/powerpoint/2010/main" val="4196528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F56A084-461A-4660-8A6E-002426C13C1C}" type="datetimeFigureOut">
              <a:rPr lang="en-US" smtClean="0"/>
              <a:t>5/21/2021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D9CC57-6C1C-472F-B063-1A948705F186}" type="slidenum">
              <a:rPr lang="en-US" smtClean="0"/>
              <a:t>‹#›</a:t>
            </a:fld>
            <a:endParaRPr lang="en-US"/>
          </a:p>
        </p:txBody>
      </p:sp>
    </p:spTree>
    <p:extLst>
      <p:ext uri="{BB962C8B-B14F-4D97-AF65-F5344CB8AC3E}">
        <p14:creationId xmlns:p14="http://schemas.microsoft.com/office/powerpoint/2010/main" val="15131214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F56A084-461A-4660-8A6E-002426C13C1C}" type="datetimeFigureOut">
              <a:rPr lang="en-US" smtClean="0"/>
              <a:t>5/21/2021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D9CC57-6C1C-472F-B063-1A948705F186}" type="slidenum">
              <a:rPr lang="en-US" smtClean="0"/>
              <a:t>‹#›</a:t>
            </a:fld>
            <a:endParaRPr lang="en-US"/>
          </a:p>
        </p:txBody>
      </p:sp>
    </p:spTree>
    <p:extLst>
      <p:ext uri="{BB962C8B-B14F-4D97-AF65-F5344CB8AC3E}">
        <p14:creationId xmlns:p14="http://schemas.microsoft.com/office/powerpoint/2010/main" val="41817510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56A084-461A-4660-8A6E-002426C13C1C}" type="datetimeFigureOut">
              <a:rPr lang="en-US" smtClean="0"/>
              <a:t>5/21/2021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D9CC57-6C1C-472F-B063-1A948705F186}" type="slidenum">
              <a:rPr lang="en-US" smtClean="0"/>
              <a:t>‹#›</a:t>
            </a:fld>
            <a:endParaRPr lang="en-US"/>
          </a:p>
        </p:txBody>
      </p:sp>
    </p:spTree>
    <p:extLst>
      <p:ext uri="{BB962C8B-B14F-4D97-AF65-F5344CB8AC3E}">
        <p14:creationId xmlns:p14="http://schemas.microsoft.com/office/powerpoint/2010/main" val="6407939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56A084-461A-4660-8A6E-002426C13C1C}" type="datetimeFigureOut">
              <a:rPr lang="en-US" smtClean="0"/>
              <a:t>5/21/2021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D9CC57-6C1C-472F-B063-1A948705F186}" type="slidenum">
              <a:rPr lang="en-US" smtClean="0"/>
              <a:t>‹#›</a:t>
            </a:fld>
            <a:endParaRPr lang="en-US"/>
          </a:p>
        </p:txBody>
      </p:sp>
    </p:spTree>
    <p:extLst>
      <p:ext uri="{BB962C8B-B14F-4D97-AF65-F5344CB8AC3E}">
        <p14:creationId xmlns:p14="http://schemas.microsoft.com/office/powerpoint/2010/main" val="1917403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56A084-461A-4660-8A6E-002426C13C1C}" type="datetimeFigureOut">
              <a:rPr lang="en-US" smtClean="0"/>
              <a:t>5/21/2021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D9CC57-6C1C-472F-B063-1A948705F186}" type="slidenum">
              <a:rPr lang="en-US" smtClean="0"/>
              <a:t>‹#›</a:t>
            </a:fld>
            <a:endParaRPr lang="en-US"/>
          </a:p>
        </p:txBody>
      </p:sp>
    </p:spTree>
    <p:extLst>
      <p:ext uri="{BB962C8B-B14F-4D97-AF65-F5344CB8AC3E}">
        <p14:creationId xmlns:p14="http://schemas.microsoft.com/office/powerpoint/2010/main" val="1819447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Full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825625"/>
            <a:ext cx="10515600" cy="35647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56A084-461A-4660-8A6E-002426C13C1C}" type="datetimeFigureOut">
              <a:rPr lang="en-US" smtClean="0"/>
              <a:t>5/21/2021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D9CC57-6C1C-472F-B063-1A948705F186}" type="slidenum">
              <a:rPr lang="en-US" smtClean="0"/>
              <a:t>‹#›</a:t>
            </a:fld>
            <a:endParaRPr lang="en-US"/>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82888" r="8758"/>
          <a:stretch/>
        </p:blipFill>
        <p:spPr>
          <a:xfrm>
            <a:off x="0" y="5684422"/>
            <a:ext cx="12192000" cy="1173577"/>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72161" y="5463104"/>
            <a:ext cx="2106278" cy="1185618"/>
          </a:xfrm>
          <a:prstGeom prst="rect">
            <a:avLst/>
          </a:prstGeom>
        </p:spPr>
      </p:pic>
    </p:spTree>
    <p:extLst>
      <p:ext uri="{BB962C8B-B14F-4D97-AF65-F5344CB8AC3E}">
        <p14:creationId xmlns:p14="http://schemas.microsoft.com/office/powerpoint/2010/main" val="1988216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9" name="Text Placeholder 8"/>
          <p:cNvSpPr>
            <a:spLocks noGrp="1"/>
          </p:cNvSpPr>
          <p:nvPr>
            <p:ph type="body" sz="quarter" idx="10"/>
          </p:nvPr>
        </p:nvSpPr>
        <p:spPr>
          <a:xfrm>
            <a:off x="838200" y="5187566"/>
            <a:ext cx="10515600" cy="1325563"/>
          </a:xfrm>
        </p:spPr>
        <p:txBody>
          <a:bodyPr anchor="ctr">
            <a:normAutofit/>
          </a:bodyPr>
          <a:lstStyle>
            <a:lvl1pPr marL="0" indent="0" algn="ctr">
              <a:buFontTx/>
              <a:buNone/>
              <a:defRPr sz="4400"/>
            </a:lvl1pPr>
          </a:lstStyle>
          <a:p>
            <a:pPr lvl="0"/>
            <a:endParaRPr lang="en-US" dirty="0"/>
          </a:p>
        </p:txBody>
      </p:sp>
    </p:spTree>
    <p:extLst>
      <p:ext uri="{BB962C8B-B14F-4D97-AF65-F5344CB8AC3E}">
        <p14:creationId xmlns:p14="http://schemas.microsoft.com/office/powerpoint/2010/main" val="2137592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s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57958"/>
          </a:xfrm>
        </p:spPr>
        <p:txBody>
          <a:bodyPr/>
          <a:lstStyle>
            <a:lvl1pPr algn="ctr">
              <a:defRPr/>
            </a:lvl1pPr>
          </a:lstStyle>
          <a:p>
            <a:r>
              <a:rPr lang="en-US" dirty="0"/>
              <a:t>Click to edit Master title style</a:t>
            </a:r>
          </a:p>
        </p:txBody>
      </p:sp>
      <p:sp>
        <p:nvSpPr>
          <p:cNvPr id="9" name="Text Placeholder 8"/>
          <p:cNvSpPr>
            <a:spLocks noGrp="1"/>
          </p:cNvSpPr>
          <p:nvPr>
            <p:ph type="body" sz="quarter" idx="10"/>
          </p:nvPr>
        </p:nvSpPr>
        <p:spPr>
          <a:xfrm>
            <a:off x="838200" y="5781635"/>
            <a:ext cx="10515600" cy="857958"/>
          </a:xfrm>
        </p:spPr>
        <p:txBody>
          <a:bodyPr anchor="ctr">
            <a:normAutofit/>
          </a:bodyPr>
          <a:lstStyle>
            <a:lvl1pPr marL="0" indent="0" algn="ctr">
              <a:buFontTx/>
              <a:buNone/>
              <a:defRPr sz="4400">
                <a:latin typeface="Arial" panose="020B0604020202020204" pitchFamily="34" charset="0"/>
                <a:cs typeface="Arial" panose="020B0604020202020204" pitchFamily="34" charset="0"/>
              </a:defRPr>
            </a:lvl1pPr>
          </a:lstStyle>
          <a:p>
            <a:pPr lvl="0"/>
            <a:endParaRPr lang="en-US" dirty="0"/>
          </a:p>
        </p:txBody>
      </p:sp>
      <p:sp>
        <p:nvSpPr>
          <p:cNvPr id="4" name="Content Placeholder 3"/>
          <p:cNvSpPr>
            <a:spLocks noGrp="1"/>
          </p:cNvSpPr>
          <p:nvPr>
            <p:ph sz="quarter" idx="11"/>
          </p:nvPr>
        </p:nvSpPr>
        <p:spPr>
          <a:xfrm>
            <a:off x="838200" y="1287463"/>
            <a:ext cx="10515600" cy="441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82939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F56A084-461A-4660-8A6E-002426C13C1C}" type="datetimeFigureOut">
              <a:rPr lang="en-US" smtClean="0"/>
              <a:t>5/21/2021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D9CC57-6C1C-472F-B063-1A948705F186}" type="slidenum">
              <a:rPr lang="en-US" smtClean="0"/>
              <a:t>‹#›</a:t>
            </a:fld>
            <a:endParaRPr lang="en-US"/>
          </a:p>
        </p:txBody>
      </p:sp>
    </p:spTree>
    <p:extLst>
      <p:ext uri="{BB962C8B-B14F-4D97-AF65-F5344CB8AC3E}">
        <p14:creationId xmlns:p14="http://schemas.microsoft.com/office/powerpoint/2010/main" val="2923666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F56A084-461A-4660-8A6E-002426C13C1C}" type="datetimeFigureOut">
              <a:rPr lang="en-US" smtClean="0"/>
              <a:t>5/21/2021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D9CC57-6C1C-472F-B063-1A948705F186}" type="slidenum">
              <a:rPr lang="en-US" smtClean="0"/>
              <a:t>‹#›</a:t>
            </a:fld>
            <a:endParaRPr lang="en-US"/>
          </a:p>
        </p:txBody>
      </p:sp>
    </p:spTree>
    <p:extLst>
      <p:ext uri="{BB962C8B-B14F-4D97-AF65-F5344CB8AC3E}">
        <p14:creationId xmlns:p14="http://schemas.microsoft.com/office/powerpoint/2010/main" val="1060423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F56A084-461A-4660-8A6E-002426C13C1C}" type="datetimeFigureOut">
              <a:rPr lang="en-US" smtClean="0"/>
              <a:t>5/21/2021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D9CC57-6C1C-472F-B063-1A948705F186}" type="slidenum">
              <a:rPr lang="en-US" smtClean="0"/>
              <a:t>‹#›</a:t>
            </a:fld>
            <a:endParaRPr lang="en-US"/>
          </a:p>
        </p:txBody>
      </p:sp>
    </p:spTree>
    <p:extLst>
      <p:ext uri="{BB962C8B-B14F-4D97-AF65-F5344CB8AC3E}">
        <p14:creationId xmlns:p14="http://schemas.microsoft.com/office/powerpoint/2010/main" val="2273444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F56A084-461A-4660-8A6E-002426C13C1C}" type="datetimeFigureOut">
              <a:rPr lang="en-US" smtClean="0"/>
              <a:t>5/21/2021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D9CC57-6C1C-472F-B063-1A948705F186}" type="slidenum">
              <a:rPr lang="en-US" smtClean="0"/>
              <a:t>‹#›</a:t>
            </a:fld>
            <a:endParaRPr lang="en-US"/>
          </a:p>
        </p:txBody>
      </p:sp>
    </p:spTree>
    <p:extLst>
      <p:ext uri="{BB962C8B-B14F-4D97-AF65-F5344CB8AC3E}">
        <p14:creationId xmlns:p14="http://schemas.microsoft.com/office/powerpoint/2010/main" val="337388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56A084-461A-4660-8A6E-002426C13C1C}" type="datetimeFigureOut">
              <a:rPr lang="en-US" smtClean="0"/>
              <a:t>5/21/2021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D9CC57-6C1C-472F-B063-1A948705F186}" type="slidenum">
              <a:rPr lang="en-US" smtClean="0"/>
              <a:t>‹#›</a:t>
            </a:fld>
            <a:endParaRPr lang="en-US"/>
          </a:p>
        </p:txBody>
      </p:sp>
    </p:spTree>
    <p:extLst>
      <p:ext uri="{BB962C8B-B14F-4D97-AF65-F5344CB8AC3E}">
        <p14:creationId xmlns:p14="http://schemas.microsoft.com/office/powerpoint/2010/main" val="6078972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0" r:id="rId3"/>
    <p:sldLayoutId id="2147483668" r:id="rId4"/>
    <p:sldLayoutId id="2147483669"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Verdana" panose="020B0604030504040204" pitchFamily="34"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www.extension.iastate.edu/diversity/ext"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PROTECT </a:t>
            </a:r>
            <a:r>
              <a:rPr lang="en-US"/>
              <a:t>YOUR </a:t>
            </a:r>
            <a:r>
              <a:rPr lang="en-US" smtClean="0"/>
              <a:t/>
            </a:r>
            <a:br>
              <a:rPr lang="en-US" smtClean="0"/>
            </a:br>
            <a:r>
              <a:rPr lang="en-US" smtClean="0"/>
              <a:t>BEEF </a:t>
            </a:r>
            <a:r>
              <a:rPr lang="en-US" dirty="0"/>
              <a:t>CATTLE </a:t>
            </a:r>
          </a:p>
        </p:txBody>
      </p:sp>
      <p:sp>
        <p:nvSpPr>
          <p:cNvPr id="3" name="Subtitle 2"/>
          <p:cNvSpPr>
            <a:spLocks noGrp="1"/>
          </p:cNvSpPr>
          <p:nvPr>
            <p:ph type="subTitle" idx="1"/>
          </p:nvPr>
        </p:nvSpPr>
        <p:spPr/>
        <p:txBody>
          <a:bodyPr/>
          <a:lstStyle/>
          <a:p>
            <a:endParaRPr lang="en-US"/>
          </a:p>
        </p:txBody>
      </p:sp>
      <p:sp>
        <p:nvSpPr>
          <p:cNvPr id="5" name="Footer Placeholder 4"/>
          <p:cNvSpPr>
            <a:spLocks noGrp="1"/>
          </p:cNvSpPr>
          <p:nvPr>
            <p:ph type="ftr" sz="quarter" idx="11"/>
          </p:nvPr>
        </p:nvSpPr>
        <p:spPr/>
        <p:txBody>
          <a:bodyPr/>
          <a:lstStyle/>
          <a:p>
            <a:r>
              <a:rPr lang="en-US"/>
              <a:t>www.cfsph.iastate.edu/biosecurity</a:t>
            </a:r>
            <a:endParaRPr lang="en-US" dirty="0"/>
          </a:p>
        </p:txBody>
      </p:sp>
    </p:spTree>
    <p:extLst>
      <p:ext uri="{BB962C8B-B14F-4D97-AF65-F5344CB8AC3E}">
        <p14:creationId xmlns:p14="http://schemas.microsoft.com/office/powerpoint/2010/main" val="13941782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Diseases Harm Animal Health</a:t>
            </a:r>
          </a:p>
        </p:txBody>
      </p:sp>
      <p:sp>
        <p:nvSpPr>
          <p:cNvPr id="3" name="Text Placeholder 2"/>
          <p:cNvSpPr>
            <a:spLocks noGrp="1"/>
          </p:cNvSpPr>
          <p:nvPr>
            <p:ph type="body" sz="quarter" idx="10"/>
          </p:nvPr>
        </p:nvSpPr>
        <p:spPr/>
        <p:txBody>
          <a:bodyPr/>
          <a:lstStyle/>
          <a:p>
            <a:r>
              <a:rPr lang="en-US" dirty="0"/>
              <a:t>Diseases are Costly</a:t>
            </a:r>
          </a:p>
        </p:txBody>
      </p:sp>
      <p:pic>
        <p:nvPicPr>
          <p:cNvPr id="9" name="Content Placeholder 10"/>
          <p:cNvPicPr>
            <a:picLocks noGrp="1" noChangeAspect="1"/>
          </p:cNvPicPr>
          <p:nvPr>
            <p:ph sz="quarter" idx="11"/>
          </p:nvPr>
        </p:nvPicPr>
        <p:blipFill>
          <a:blip r:embed="rId3">
            <a:extLst>
              <a:ext uri="{28A0092B-C50C-407E-A947-70E740481C1C}">
                <a14:useLocalDpi xmlns:a14="http://schemas.microsoft.com/office/drawing/2010/main" val="0"/>
              </a:ext>
            </a:extLst>
          </a:blip>
          <a:stretch/>
        </p:blipFill>
        <p:spPr>
          <a:xfrm>
            <a:off x="735748" y="1307659"/>
            <a:ext cx="10840901" cy="4351269"/>
          </a:xfrm>
          <a:prstGeom prst="rect">
            <a:avLst/>
          </a:prstGeom>
        </p:spPr>
      </p:pic>
    </p:spTree>
    <p:extLst>
      <p:ext uri="{BB962C8B-B14F-4D97-AF65-F5344CB8AC3E}">
        <p14:creationId xmlns:p14="http://schemas.microsoft.com/office/powerpoint/2010/main" val="34208622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Diseases are Spread By…</a:t>
            </a:r>
          </a:p>
        </p:txBody>
      </p:sp>
      <p:sp>
        <p:nvSpPr>
          <p:cNvPr id="3" name="Text Placeholder 2"/>
          <p:cNvSpPr>
            <a:spLocks noGrp="1"/>
          </p:cNvSpPr>
          <p:nvPr>
            <p:ph type="body" sz="quarter" idx="10"/>
          </p:nvPr>
        </p:nvSpPr>
        <p:spPr/>
        <p:txBody>
          <a:bodyPr/>
          <a:lstStyle/>
          <a:p>
            <a:endParaRPr lang="en-US"/>
          </a:p>
        </p:txBody>
      </p:sp>
      <p:pic>
        <p:nvPicPr>
          <p:cNvPr id="9" name="Content Placeholder 10"/>
          <p:cNvPicPr>
            <a:picLocks noChangeAspect="1"/>
          </p:cNvPicPr>
          <p:nvPr/>
        </p:nvPicPr>
        <p:blipFill>
          <a:blip r:embed="rId3">
            <a:extLst>
              <a:ext uri="{28A0092B-C50C-407E-A947-70E740481C1C}">
                <a14:useLocalDpi xmlns:a14="http://schemas.microsoft.com/office/drawing/2010/main" val="0"/>
              </a:ext>
            </a:extLst>
          </a:blip>
          <a:stretch/>
        </p:blipFill>
        <p:spPr>
          <a:xfrm>
            <a:off x="617162" y="1531302"/>
            <a:ext cx="10957675" cy="3795396"/>
          </a:xfrm>
          <a:prstGeom prst="rect">
            <a:avLst/>
          </a:prstGeom>
        </p:spPr>
      </p:pic>
    </p:spTree>
    <p:extLst>
      <p:ext uri="{BB962C8B-B14F-4D97-AF65-F5344CB8AC3E}">
        <p14:creationId xmlns:p14="http://schemas.microsoft.com/office/powerpoint/2010/main" val="24315123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Take Steps Today to Keep Diseases Out!</a:t>
            </a:r>
          </a:p>
        </p:txBody>
      </p:sp>
      <p:pic>
        <p:nvPicPr>
          <p:cNvPr id="11" name="Content Placeholder 10"/>
          <p:cNvPicPr>
            <a:picLocks noGrp="1" noChangeAspect="1"/>
          </p:cNvPicPr>
          <p:nvPr>
            <p:ph sz="quarter" idx="11"/>
          </p:nvPr>
        </p:nvPicPr>
        <p:blipFill>
          <a:blip r:embed="rId3">
            <a:extLst>
              <a:ext uri="{28A0092B-C50C-407E-A947-70E740481C1C}">
                <a14:useLocalDpi xmlns:a14="http://schemas.microsoft.com/office/drawing/2010/main" val="0"/>
              </a:ext>
            </a:extLst>
          </a:blip>
          <a:srcRect/>
          <a:stretch/>
        </p:blipFill>
        <p:spPr>
          <a:xfrm>
            <a:off x="617163" y="1531302"/>
            <a:ext cx="10957674" cy="3795396"/>
          </a:xfrm>
        </p:spPr>
      </p:pic>
      <p:sp>
        <p:nvSpPr>
          <p:cNvPr id="4" name="Text Placeholder 3"/>
          <p:cNvSpPr>
            <a:spLocks noGrp="1"/>
          </p:cNvSpPr>
          <p:nvPr>
            <p:ph type="body" sz="quarter" idx="10"/>
          </p:nvPr>
        </p:nvSpPr>
        <p:spPr/>
        <p:txBody>
          <a:bodyPr/>
          <a:lstStyle/>
          <a:p>
            <a:r>
              <a:rPr lang="en-US" b="1" dirty="0"/>
              <a:t>Protect Your Herd</a:t>
            </a:r>
          </a:p>
        </p:txBody>
      </p:sp>
    </p:spTree>
    <p:extLst>
      <p:ext uri="{BB962C8B-B14F-4D97-AF65-F5344CB8AC3E}">
        <p14:creationId xmlns:p14="http://schemas.microsoft.com/office/powerpoint/2010/main" val="19687596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1E65E-EA0B-4C88-9C9A-BAB304F4A371}"/>
              </a:ext>
            </a:extLst>
          </p:cNvPr>
          <p:cNvSpPr>
            <a:spLocks noGrp="1"/>
          </p:cNvSpPr>
          <p:nvPr>
            <p:ph type="title"/>
          </p:nvPr>
        </p:nvSpPr>
        <p:spPr/>
        <p:txBody>
          <a:bodyPr/>
          <a:lstStyle/>
          <a:p>
            <a:pPr algn="ctr"/>
            <a:r>
              <a:rPr lang="en-US" dirty="0"/>
              <a:t>Acknowledgements </a:t>
            </a:r>
          </a:p>
        </p:txBody>
      </p:sp>
      <p:sp>
        <p:nvSpPr>
          <p:cNvPr id="5" name="Content Placeholder 4"/>
          <p:cNvSpPr>
            <a:spLocks noGrp="1"/>
          </p:cNvSpPr>
          <p:nvPr>
            <p:ph idx="1"/>
          </p:nvPr>
        </p:nvSpPr>
        <p:spPr/>
        <p:txBody>
          <a:bodyPr/>
          <a:lstStyle/>
          <a:p>
            <a:pPr marL="0" indent="0" algn="ctr">
              <a:buNone/>
            </a:pPr>
            <a:r>
              <a:rPr lang="en-US" dirty="0">
                <a:latin typeface="Calibri" panose="020F0502020204030204" pitchFamily="34" charset="0"/>
              </a:rPr>
              <a:t>Development of this material was made possible through a grant provided to the </a:t>
            </a:r>
            <a:r>
              <a:rPr lang="en-US" dirty="0" smtClean="0">
                <a:latin typeface="Calibri" panose="020F0502020204030204" pitchFamily="34" charset="0"/>
              </a:rPr>
              <a:t>CFSPH, ISU, CVM </a:t>
            </a:r>
            <a:r>
              <a:rPr lang="en-US" dirty="0">
                <a:latin typeface="Calibri" panose="020F0502020204030204" pitchFamily="34" charset="0"/>
              </a:rPr>
              <a:t>from the USDA Animal and Plant Health Inspection Service through the NADPRP. </a:t>
            </a:r>
            <a:r>
              <a:rPr lang="en-US" dirty="0" smtClean="0">
                <a:latin typeface="Calibri" panose="020F0502020204030204" pitchFamily="34" charset="0"/>
              </a:rPr>
              <a:t>ISU </a:t>
            </a:r>
            <a:r>
              <a:rPr lang="en-US" dirty="0">
                <a:latin typeface="Calibri" panose="020F0502020204030204" pitchFamily="34" charset="0"/>
              </a:rPr>
              <a:t>is an equal opportunity provider. For the full non-discrimination statement or accommodation inquiries, go to </a:t>
            </a:r>
            <a:r>
              <a:rPr lang="en-US" u="sng" dirty="0">
                <a:solidFill>
                  <a:srgbClr val="6888C9"/>
                </a:solidFill>
                <a:latin typeface="Calibri" panose="020F0502020204030204" pitchFamily="34" charset="0"/>
                <a:hlinkClick r:id="rId3" tooltip="http://www.extension.iastate.edu/diversity/ext"/>
              </a:rPr>
              <a:t>www.extension.iastate.edu/diversity/ext</a:t>
            </a:r>
            <a:r>
              <a:rPr lang="en-US" dirty="0">
                <a:latin typeface="Calibri" panose="020F0502020204030204" pitchFamily="34" charset="0"/>
              </a:rPr>
              <a:t>.</a:t>
            </a:r>
          </a:p>
          <a:p>
            <a:endParaRPr lang="en-US" dirty="0"/>
          </a:p>
        </p:txBody>
      </p:sp>
    </p:spTree>
    <p:extLst>
      <p:ext uri="{BB962C8B-B14F-4D97-AF65-F5344CB8AC3E}">
        <p14:creationId xmlns:p14="http://schemas.microsoft.com/office/powerpoint/2010/main" val="5785593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2011</TotalTime>
  <Words>416</Words>
  <Application>Microsoft Office PowerPoint</Application>
  <PresentationFormat>Widescreen</PresentationFormat>
  <Paragraphs>20</Paragraphs>
  <Slides>5</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Verdana</vt:lpstr>
      <vt:lpstr>Office Theme</vt:lpstr>
      <vt:lpstr>PROTECT YOUR  BEEF CATTLE </vt:lpstr>
      <vt:lpstr>Diseases Harm Animal Health</vt:lpstr>
      <vt:lpstr>Diseases are Spread By…</vt:lpstr>
      <vt:lpstr>Take Steps Today to Keep Diseases Out!</vt:lpstr>
      <vt:lpstr>Acknowledgements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Protect Your Beef</dc:title>
  <dc:creator>Center for Food Security and Public Health, Iowa State University, College of Veterinary Medicine</dc:creator>
  <cp:lastModifiedBy>Bickett-Weddle, Danelle A [CFSPH]</cp:lastModifiedBy>
  <cp:revision>38</cp:revision>
  <dcterms:created xsi:type="dcterms:W3CDTF">2020-08-19T15:48:11Z</dcterms:created>
  <dcterms:modified xsi:type="dcterms:W3CDTF">2021-05-22T04:19:17Z</dcterms:modified>
</cp:coreProperties>
</file>